
<file path=[Content_Types].xml><?xml version="1.0" encoding="utf-8"?>
<Types xmlns="http://schemas.openxmlformats.org/package/2006/content-types">
  <Default Extension="jpeg" ContentType="image/jpeg"/>
  <Default Extension="png" ContentType="image/png"/>
  <Default Extension="emf" ContentType="image/x-emf"/>
  <Default Extension="avi" ContentType="video/avi"/>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Lst>
  <p:notesMasterIdLst>
    <p:notesMasterId r:id="rId5"/>
  </p:notesMasterIdLst>
  <p:sldIdLst>
    <p:sldId id="256" r:id="rId4"/>
    <p:sldId id="367" r:id="rId6"/>
    <p:sldId id="368" r:id="rId7"/>
    <p:sldId id="536" r:id="rId8"/>
    <p:sldId id="540" r:id="rId9"/>
    <p:sldId id="537" r:id="rId10"/>
    <p:sldId id="543" r:id="rId11"/>
    <p:sldId id="541" r:id="rId12"/>
    <p:sldId id="544" r:id="rId13"/>
    <p:sldId id="542" r:id="rId14"/>
    <p:sldId id="545" r:id="rId15"/>
    <p:sldId id="547" r:id="rId16"/>
    <p:sldId id="546" r:id="rId17"/>
    <p:sldId id="548" r:id="rId18"/>
    <p:sldId id="549" r:id="rId19"/>
    <p:sldId id="550" r:id="rId20"/>
    <p:sldId id="551" r:id="rId21"/>
    <p:sldId id="552" r:id="rId22"/>
    <p:sldId id="556" r:id="rId23"/>
    <p:sldId id="553" r:id="rId24"/>
    <p:sldId id="555" r:id="rId25"/>
    <p:sldId id="557" r:id="rId26"/>
    <p:sldId id="558" r:id="rId27"/>
    <p:sldId id="559" r:id="rId28"/>
    <p:sldId id="560" r:id="rId29"/>
    <p:sldId id="561" r:id="rId30"/>
    <p:sldId id="562" r:id="rId31"/>
    <p:sldId id="390" r:id="rId32"/>
    <p:sldId id="278"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26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48" autoAdjust="0"/>
    <p:restoredTop sz="74583" autoAdjust="0"/>
  </p:normalViewPr>
  <p:slideViewPr>
    <p:cSldViewPr>
      <p:cViewPr varScale="1">
        <p:scale>
          <a:sx n="52" d="100"/>
          <a:sy n="52" d="100"/>
        </p:scale>
        <p:origin x="1532" y="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D6A55B-0B0C-48BE-ACB9-8BC4F137FFF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7C9746-1040-4D60-8B0E-E2F7B35B42C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39F092FB-1F71-4105-84D8-B7A4E6DE704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endParaRPr lang="zh-CN" altLang="en-US" dirty="0"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fld id="{E8C5F5DB-3489-4B98-841A-04C4B1BD0F2E}" type="slidenum">
              <a:rPr lang="zh-CN" altLang="en-US">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2976" y="2500307"/>
            <a:ext cx="6286544" cy="612768"/>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214414" y="3357562"/>
            <a:ext cx="4429156" cy="476272"/>
          </a:xfrm>
        </p:spPr>
        <p:txBody>
          <a:bodyPr>
            <a:norm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79E94C4F-1933-4056-9D6F-D9CFBF86E761}"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588125" y="6356350"/>
            <a:ext cx="2133600" cy="365125"/>
          </a:xfrm>
        </p:spPr>
        <p:txBody>
          <a:bodyPr/>
          <a:lstStyle>
            <a:lvl1pPr>
              <a:defRPr sz="2000">
                <a:solidFill>
                  <a:schemeClr val="tx1"/>
                </a:solidFill>
              </a:defRPr>
            </a:lvl1pPr>
          </a:lstStyle>
          <a:p>
            <a:pPr>
              <a:defRPr/>
            </a:pPr>
            <a:r>
              <a:rPr lang="zh-CN" altLang="en-US">
                <a:solidFill>
                  <a:prstClr val="black"/>
                </a:solidFill>
              </a:rPr>
              <a:t>第</a:t>
            </a:r>
            <a:fld id="{FB1981BB-8ED8-48D6-AABE-ACBAD1F7E31C}"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sz="2800"/>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5230C32D-F7C4-447C-B533-4D736ED75177}"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EEAEC374-B65C-44FD-BDFE-B813C65DB2DF}"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85860"/>
            <a:ext cx="2057400" cy="4840303"/>
          </a:xfrm>
        </p:spPr>
        <p:txBody>
          <a:bodyPr vert="eaVert">
            <a:normAutofit/>
          </a:bodyPr>
          <a:lstStyle>
            <a:lvl1pPr>
              <a:defRPr sz="28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1214422"/>
            <a:ext cx="6019800" cy="491174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721BAFA-6F0D-4BF7-BB81-43618E04DA12}"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E5787EE1-4BAE-436C-951D-3151A82F7BB7}"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2976" y="2500307"/>
            <a:ext cx="6286544" cy="612768"/>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214414" y="3357562"/>
            <a:ext cx="4429156" cy="476272"/>
          </a:xfrm>
        </p:spPr>
        <p:txBody>
          <a:bodyPr>
            <a:normAutofit/>
          </a:bodyPr>
          <a:lstStyle>
            <a:lvl1pPr marL="0" indent="0" algn="ctr">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4177189A-F273-4602-8BE9-44A31E60F20C}"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588125" y="6356350"/>
            <a:ext cx="2133600" cy="365125"/>
          </a:xfrm>
        </p:spPr>
        <p:txBody>
          <a:bodyPr/>
          <a:lstStyle>
            <a:lvl1pPr>
              <a:defRPr sz="2000">
                <a:solidFill>
                  <a:schemeClr val="tx1"/>
                </a:solidFill>
              </a:defRPr>
            </a:lvl1pPr>
          </a:lstStyle>
          <a:p>
            <a:pPr>
              <a:defRPr/>
            </a:pPr>
            <a:r>
              <a:rPr lang="zh-CN" altLang="en-US">
                <a:solidFill>
                  <a:prstClr val="black"/>
                </a:solidFill>
              </a:rPr>
              <a:t>第</a:t>
            </a:r>
            <a:fld id="{FB1981BB-8ED8-48D6-AABE-ACBAD1F7E31C}"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800"/>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72E17D3E-3B43-41BA-ADCA-B4ED64BCE693}"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1D348F7C-6449-4DB5-B150-C4236E70AB34}"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082B8D29-41BB-4655-BF2A-D1935EED2B69}"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A1CCD8D4-CB2A-4087-A4AB-0DA7C391FDDC}"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8E634D3-B6B8-491D-9E80-C19999A08F06}"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30EDAA9F-833D-4AEA-AC65-BD478DDC7932}"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726D3511-83A3-4131-85C9-0C02F852979C}"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F970DCA3-E823-4ACB-B28D-F9224FA70317}"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F2C506E3-B58F-4DB2-82E3-401C421703E5}"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BFA7B66C-2457-4C04-B5E7-FAB075223BA1}"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6282D4E-168F-47A1-92B6-73F05C2A8688}"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C1B56900-93D0-4B5B-B3DD-44AE3128A743}"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0034" y="1214422"/>
            <a:ext cx="3008313" cy="733422"/>
          </a:xfrm>
        </p:spPr>
        <p:txBody>
          <a:bodyPr anchor="b"/>
          <a:lstStyle>
            <a:lvl1pPr algn="l">
              <a:defRPr sz="2000" b="1">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1214422"/>
            <a:ext cx="5111750" cy="4911741"/>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00240"/>
            <a:ext cx="3008313" cy="41259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endParaRPr lang="zh-CN" altLang="en-US" dirty="0" smtClean="0"/>
          </a:p>
        </p:txBody>
      </p:sp>
      <p:sp>
        <p:nvSpPr>
          <p:cNvPr id="5" name="日期占位符 3"/>
          <p:cNvSpPr>
            <a:spLocks noGrp="1"/>
          </p:cNvSpPr>
          <p:nvPr>
            <p:ph type="dt" sz="half" idx="10"/>
          </p:nvPr>
        </p:nvSpPr>
        <p:spPr/>
        <p:txBody>
          <a:bodyPr/>
          <a:lstStyle>
            <a:lvl1pPr>
              <a:defRPr/>
            </a:lvl1pPr>
          </a:lstStyle>
          <a:p>
            <a:pPr>
              <a:defRPr/>
            </a:pPr>
            <a:fld id="{21876111-424A-417D-9F88-DF762E7E3143}"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72581813-8297-4DD3-9F04-6E6A496AE4E0}"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800"/>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92B568A2-D1E4-405C-9465-1D819ACB038E}"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1D348F7C-6449-4DB5-B150-C4236E70AB34}"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03BA5412-7F66-49F7-9C07-15BD43BFE0EE}"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6697F415-659E-4366-8B87-DB120E4A0B7E}"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sz="2800"/>
            </a:lvl1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316A0D33-A7E3-476A-87B8-D7FB8AB06822}"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EEAEC374-B65C-44FD-BDFE-B813C65DB2DF}"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85860"/>
            <a:ext cx="2057400" cy="4840303"/>
          </a:xfrm>
        </p:spPr>
        <p:txBody>
          <a:bodyPr vert="eaVert">
            <a:normAutofit/>
          </a:bodyPr>
          <a:lstStyle>
            <a:lvl1pPr>
              <a:defRPr sz="2800">
                <a:solidFill>
                  <a:schemeClr val="tx1"/>
                </a:solidFill>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1214422"/>
            <a:ext cx="6019800" cy="491174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32C3870-48C8-4598-9AA1-2BF2E0A5DD12}"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E5787EE1-4BAE-436C-951D-3151A82F7BB7}"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DFE51E37-6350-4DCA-B48D-B348649DE9C8}"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A1CCD8D4-CB2A-4087-A4AB-0DA7C391FDDC}"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789040D-B525-40F3-B8EF-0DDA7FFC0040}"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30EDAA9F-833D-4AEA-AC65-BD478DDC7932}"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p:nvPr>
        </p:nvSpPr>
        <p:spPr>
          <a:xfrm>
            <a:off x="457200" y="2174875"/>
            <a:ext cx="4040188"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p:nvPr>
        </p:nvSpPr>
        <p:spPr>
          <a:xfrm>
            <a:off x="4645025" y="2174875"/>
            <a:ext cx="4041775" cy="3951288"/>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52404518-FA78-4F7E-A9B3-A5B5785432BA}"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F970DCA3-E823-4ACB-B28D-F9224FA70317}"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256CEA34-E2FE-4411-8A5F-0DF490E7B8BA}"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BFA7B66C-2457-4C04-B5E7-FAB075223BA1}"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3E549923-218C-4592-BBDF-ADE4D169B353}"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C1B56900-93D0-4B5B-B3DD-44AE3128A743}"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0034" y="1214422"/>
            <a:ext cx="3008313" cy="733422"/>
          </a:xfrm>
        </p:spPr>
        <p:txBody>
          <a:bodyPr anchor="b"/>
          <a:lstStyle>
            <a:lvl1pPr algn="l">
              <a:defRPr sz="2000" b="1">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1214422"/>
            <a:ext cx="5111750" cy="4911741"/>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2000240"/>
            <a:ext cx="3008313" cy="412592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endParaRPr lang="zh-CN" altLang="en-US" dirty="0" smtClean="0"/>
          </a:p>
        </p:txBody>
      </p:sp>
      <p:sp>
        <p:nvSpPr>
          <p:cNvPr id="5" name="日期占位符 3"/>
          <p:cNvSpPr>
            <a:spLocks noGrp="1"/>
          </p:cNvSpPr>
          <p:nvPr>
            <p:ph type="dt" sz="half" idx="10"/>
          </p:nvPr>
        </p:nvSpPr>
        <p:spPr/>
        <p:txBody>
          <a:bodyPr/>
          <a:lstStyle>
            <a:lvl1pPr>
              <a:defRPr/>
            </a:lvl1pPr>
          </a:lstStyle>
          <a:p>
            <a:pPr>
              <a:defRPr/>
            </a:pPr>
            <a:fld id="{55BC63D0-91DA-4F90-8093-9A69210FDEE7}"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sz="2000">
                <a:solidFill>
                  <a:schemeClr val="tx1"/>
                </a:solidFill>
              </a:defRPr>
            </a:lvl1pPr>
          </a:lstStyle>
          <a:p>
            <a:pPr>
              <a:defRPr/>
            </a:pPr>
            <a:r>
              <a:rPr lang="zh-CN" altLang="en-US">
                <a:solidFill>
                  <a:prstClr val="black"/>
                </a:solidFill>
              </a:rPr>
              <a:t>第</a:t>
            </a:r>
            <a:fld id="{72581813-8297-4DD3-9F04-6E6A496AE4E0}"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3F92F16C-FA2E-4475-9238-68175B061CDA}"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marL="0" marR="0" indent="0" algn="r" defTabSz="914400" rtl="0" eaLnBrk="1" fontAlgn="auto" latinLnBrk="0" hangingPunct="1">
              <a:lnSpc>
                <a:spcPct val="100000"/>
              </a:lnSpc>
              <a:spcBef>
                <a:spcPts val="0"/>
              </a:spcBef>
              <a:spcAft>
                <a:spcPts val="0"/>
              </a:spcAft>
              <a:buClrTx/>
              <a:buSzTx/>
              <a:buFontTx/>
              <a:buNone/>
              <a:defRPr sz="2000">
                <a:solidFill>
                  <a:schemeClr val="tx1"/>
                </a:solidFill>
              </a:defRPr>
            </a:lvl1pPr>
          </a:lstStyle>
          <a:p>
            <a:pPr>
              <a:defRPr/>
            </a:pPr>
            <a:r>
              <a:rPr lang="zh-CN" altLang="en-US">
                <a:solidFill>
                  <a:prstClr val="black"/>
                </a:solidFill>
              </a:rPr>
              <a:t>第</a:t>
            </a:r>
            <a:fld id="{6697F415-659E-4366-8B87-DB120E4A0B7E}" type="slidenum">
              <a:rPr lang="zh-CN" altLang="en-US">
                <a:solidFill>
                  <a:prstClr val="black"/>
                </a:solidFill>
              </a:rPr>
            </a:fld>
            <a:r>
              <a:rPr lang="zh-CN" altLang="en-US">
                <a:solidFill>
                  <a:prstClr val="black"/>
                </a:solidFill>
              </a:rPr>
              <a:t>页</a:t>
            </a:r>
            <a:r>
              <a:rPr lang="en-US" altLang="zh-CN">
                <a:solidFill>
                  <a:prstClr val="black"/>
                </a:solidFill>
              </a:rPr>
              <a:t>/21</a:t>
            </a:r>
            <a:endParaRPr lang="zh-CN" altLang="en-US">
              <a:solidFill>
                <a:prstClr val="black"/>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42875" y="357188"/>
            <a:ext cx="8229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B55E5D9-380B-4DB0-A138-8D29FC4D38C9}"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A464C3B7-DDBD-403E-A304-4BD94D6CB492}"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3200" kern="1200">
          <a:solidFill>
            <a:schemeClr val="bg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bg1"/>
          </a:solidFill>
          <a:latin typeface="黑体" pitchFamily="2" charset="-122"/>
          <a:ea typeface="黑体" pitchFamily="2" charset="-122"/>
        </a:defRPr>
      </a:lvl2pPr>
      <a:lvl3pPr algn="l" rtl="0" eaLnBrk="0" fontAlgn="base" hangingPunct="0">
        <a:spcBef>
          <a:spcPct val="0"/>
        </a:spcBef>
        <a:spcAft>
          <a:spcPct val="0"/>
        </a:spcAft>
        <a:defRPr sz="3200">
          <a:solidFill>
            <a:schemeClr val="bg1"/>
          </a:solidFill>
          <a:latin typeface="黑体" pitchFamily="2" charset="-122"/>
          <a:ea typeface="黑体" pitchFamily="2" charset="-122"/>
        </a:defRPr>
      </a:lvl3pPr>
      <a:lvl4pPr algn="l" rtl="0" eaLnBrk="0" fontAlgn="base" hangingPunct="0">
        <a:spcBef>
          <a:spcPct val="0"/>
        </a:spcBef>
        <a:spcAft>
          <a:spcPct val="0"/>
        </a:spcAft>
        <a:defRPr sz="3200">
          <a:solidFill>
            <a:schemeClr val="bg1"/>
          </a:solidFill>
          <a:latin typeface="黑体" pitchFamily="2" charset="-122"/>
          <a:ea typeface="黑体" pitchFamily="2" charset="-122"/>
        </a:defRPr>
      </a:lvl4pPr>
      <a:lvl5pPr algn="l" rtl="0" eaLnBrk="0" fontAlgn="base" hangingPunct="0">
        <a:spcBef>
          <a:spcPct val="0"/>
        </a:spcBef>
        <a:spcAft>
          <a:spcPct val="0"/>
        </a:spcAft>
        <a:defRPr sz="3200">
          <a:solidFill>
            <a:schemeClr val="bg1"/>
          </a:solidFill>
          <a:latin typeface="黑体" pitchFamily="2" charset="-122"/>
          <a:ea typeface="黑体" pitchFamily="2" charset="-122"/>
        </a:defRPr>
      </a:lvl5pPr>
      <a:lvl6pPr marL="457200" algn="l" rtl="0" fontAlgn="base">
        <a:spcBef>
          <a:spcPct val="0"/>
        </a:spcBef>
        <a:spcAft>
          <a:spcPct val="0"/>
        </a:spcAft>
        <a:defRPr sz="3200">
          <a:solidFill>
            <a:schemeClr val="bg1"/>
          </a:solidFill>
          <a:latin typeface="黑体" pitchFamily="2" charset="-122"/>
          <a:ea typeface="黑体" pitchFamily="2" charset="-122"/>
        </a:defRPr>
      </a:lvl6pPr>
      <a:lvl7pPr marL="914400" algn="l" rtl="0" fontAlgn="base">
        <a:spcBef>
          <a:spcPct val="0"/>
        </a:spcBef>
        <a:spcAft>
          <a:spcPct val="0"/>
        </a:spcAft>
        <a:defRPr sz="3200">
          <a:solidFill>
            <a:schemeClr val="bg1"/>
          </a:solidFill>
          <a:latin typeface="黑体" pitchFamily="2" charset="-122"/>
          <a:ea typeface="黑体" pitchFamily="2" charset="-122"/>
        </a:defRPr>
      </a:lvl7pPr>
      <a:lvl8pPr marL="1371600" algn="l" rtl="0" fontAlgn="base">
        <a:spcBef>
          <a:spcPct val="0"/>
        </a:spcBef>
        <a:spcAft>
          <a:spcPct val="0"/>
        </a:spcAft>
        <a:defRPr sz="3200">
          <a:solidFill>
            <a:schemeClr val="bg1"/>
          </a:solidFill>
          <a:latin typeface="黑体" pitchFamily="2" charset="-122"/>
          <a:ea typeface="黑体" pitchFamily="2" charset="-122"/>
        </a:defRPr>
      </a:lvl8pPr>
      <a:lvl9pPr marL="1828800" algn="l" rtl="0" fontAlgn="base">
        <a:spcBef>
          <a:spcPct val="0"/>
        </a:spcBef>
        <a:spcAft>
          <a:spcPct val="0"/>
        </a:spcAft>
        <a:defRPr sz="3200">
          <a:solidFill>
            <a:schemeClr val="bg1"/>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黑体" pitchFamily="2" charset="-122"/>
          <a:ea typeface="黑体" pitchFamily="2" charset="-122"/>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黑体" pitchFamily="2" charset="-122"/>
          <a:ea typeface="黑体" pitchFamily="2" charset="-122"/>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黑体" pitchFamily="2" charset="-122"/>
          <a:ea typeface="黑体" pitchFamily="2" charset="-122"/>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黑体" pitchFamily="2" charset="-122"/>
          <a:ea typeface="黑体" pitchFamily="2" charset="-122"/>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42875" y="357188"/>
            <a:ext cx="8229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CA944234-1106-4754-8691-5FC22A1DC318}"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A464C3B7-DDBD-403E-A304-4BD94D6CB492}" type="slidenum">
              <a:rPr lang="zh-CN" altLang="en-US">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3200" kern="1200">
          <a:solidFill>
            <a:schemeClr val="bg1"/>
          </a:solidFill>
          <a:latin typeface="黑体" pitchFamily="2" charset="-122"/>
          <a:ea typeface="黑体" pitchFamily="2" charset="-122"/>
          <a:cs typeface="+mj-cs"/>
        </a:defRPr>
      </a:lvl1pPr>
      <a:lvl2pPr algn="l" rtl="0" eaLnBrk="0" fontAlgn="base" hangingPunct="0">
        <a:spcBef>
          <a:spcPct val="0"/>
        </a:spcBef>
        <a:spcAft>
          <a:spcPct val="0"/>
        </a:spcAft>
        <a:defRPr sz="3200">
          <a:solidFill>
            <a:schemeClr val="bg1"/>
          </a:solidFill>
          <a:latin typeface="黑体" pitchFamily="2" charset="-122"/>
          <a:ea typeface="黑体" pitchFamily="2" charset="-122"/>
        </a:defRPr>
      </a:lvl2pPr>
      <a:lvl3pPr algn="l" rtl="0" eaLnBrk="0" fontAlgn="base" hangingPunct="0">
        <a:spcBef>
          <a:spcPct val="0"/>
        </a:spcBef>
        <a:spcAft>
          <a:spcPct val="0"/>
        </a:spcAft>
        <a:defRPr sz="3200">
          <a:solidFill>
            <a:schemeClr val="bg1"/>
          </a:solidFill>
          <a:latin typeface="黑体" pitchFamily="2" charset="-122"/>
          <a:ea typeface="黑体" pitchFamily="2" charset="-122"/>
        </a:defRPr>
      </a:lvl3pPr>
      <a:lvl4pPr algn="l" rtl="0" eaLnBrk="0" fontAlgn="base" hangingPunct="0">
        <a:spcBef>
          <a:spcPct val="0"/>
        </a:spcBef>
        <a:spcAft>
          <a:spcPct val="0"/>
        </a:spcAft>
        <a:defRPr sz="3200">
          <a:solidFill>
            <a:schemeClr val="bg1"/>
          </a:solidFill>
          <a:latin typeface="黑体" pitchFamily="2" charset="-122"/>
          <a:ea typeface="黑体" pitchFamily="2" charset="-122"/>
        </a:defRPr>
      </a:lvl4pPr>
      <a:lvl5pPr algn="l" rtl="0" eaLnBrk="0" fontAlgn="base" hangingPunct="0">
        <a:spcBef>
          <a:spcPct val="0"/>
        </a:spcBef>
        <a:spcAft>
          <a:spcPct val="0"/>
        </a:spcAft>
        <a:defRPr sz="3200">
          <a:solidFill>
            <a:schemeClr val="bg1"/>
          </a:solidFill>
          <a:latin typeface="黑体" pitchFamily="2" charset="-122"/>
          <a:ea typeface="黑体" pitchFamily="2" charset="-122"/>
        </a:defRPr>
      </a:lvl5pPr>
      <a:lvl6pPr marL="457200" algn="l" rtl="0" fontAlgn="base">
        <a:spcBef>
          <a:spcPct val="0"/>
        </a:spcBef>
        <a:spcAft>
          <a:spcPct val="0"/>
        </a:spcAft>
        <a:defRPr sz="3200">
          <a:solidFill>
            <a:schemeClr val="bg1"/>
          </a:solidFill>
          <a:latin typeface="黑体" pitchFamily="2" charset="-122"/>
          <a:ea typeface="黑体" pitchFamily="2" charset="-122"/>
        </a:defRPr>
      </a:lvl6pPr>
      <a:lvl7pPr marL="914400" algn="l" rtl="0" fontAlgn="base">
        <a:spcBef>
          <a:spcPct val="0"/>
        </a:spcBef>
        <a:spcAft>
          <a:spcPct val="0"/>
        </a:spcAft>
        <a:defRPr sz="3200">
          <a:solidFill>
            <a:schemeClr val="bg1"/>
          </a:solidFill>
          <a:latin typeface="黑体" pitchFamily="2" charset="-122"/>
          <a:ea typeface="黑体" pitchFamily="2" charset="-122"/>
        </a:defRPr>
      </a:lvl7pPr>
      <a:lvl8pPr marL="1371600" algn="l" rtl="0" fontAlgn="base">
        <a:spcBef>
          <a:spcPct val="0"/>
        </a:spcBef>
        <a:spcAft>
          <a:spcPct val="0"/>
        </a:spcAft>
        <a:defRPr sz="3200">
          <a:solidFill>
            <a:schemeClr val="bg1"/>
          </a:solidFill>
          <a:latin typeface="黑体" pitchFamily="2" charset="-122"/>
          <a:ea typeface="黑体" pitchFamily="2" charset="-122"/>
        </a:defRPr>
      </a:lvl8pPr>
      <a:lvl9pPr marL="1828800" algn="l" rtl="0" fontAlgn="base">
        <a:spcBef>
          <a:spcPct val="0"/>
        </a:spcBef>
        <a:spcAft>
          <a:spcPct val="0"/>
        </a:spcAft>
        <a:defRPr sz="3200">
          <a:solidFill>
            <a:schemeClr val="bg1"/>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黑体" pitchFamily="2" charset="-122"/>
          <a:ea typeface="黑体" pitchFamily="2" charset="-122"/>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黑体" pitchFamily="2" charset="-122"/>
          <a:ea typeface="黑体" pitchFamily="2" charset="-122"/>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黑体" pitchFamily="2" charset="-122"/>
          <a:ea typeface="黑体" pitchFamily="2" charset="-122"/>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黑体" pitchFamily="2" charset="-122"/>
          <a:ea typeface="黑体" pitchFamily="2" charset="-122"/>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hyperlink" Target="mailto:haoji_hu@zju.edu.cn"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em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4.xml"/><Relationship Id="rId4" Type="http://schemas.openxmlformats.org/officeDocument/2006/relationships/image" Target="../media/image28.emf"/><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4.xml"/><Relationship Id="rId4" Type="http://schemas.openxmlformats.org/officeDocument/2006/relationships/image" Target="../media/image28.emf"/><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4.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4.xml"/><Relationship Id="rId3" Type="http://schemas.openxmlformats.org/officeDocument/2006/relationships/image" Target="../media/image32.png"/><Relationship Id="rId2" Type="http://schemas.microsoft.com/office/2007/relationships/media" Target="../media/media1.avi"/><Relationship Id="rId1" Type="http://schemas.openxmlformats.org/officeDocument/2006/relationships/video" Target="../media/media1.avi"/></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image" Target="../media/image3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hyperlink" Target="http://www0.cs.ucl.ac.uk/staff/d.silver/web/Teaching.html" TargetMode="Externa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4.xml"/><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image" Target="../media/image4.emf"/></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4.xml"/><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14.xml"/><Relationship Id="rId7" Type="http://schemas.openxmlformats.org/officeDocument/2006/relationships/image" Target="../media/image15.png"/><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4.xml"/><Relationship Id="rId2" Type="http://schemas.openxmlformats.org/officeDocument/2006/relationships/image" Target="../media/image8.emf"/><Relationship Id="rId1" Type="http://schemas.openxmlformats.org/officeDocument/2006/relationships/image" Target="../media/image7.emf"/></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9"/>
          <p:cNvSpPr>
            <a:spLocks noChangeArrowheads="1"/>
          </p:cNvSpPr>
          <p:nvPr/>
        </p:nvSpPr>
        <p:spPr bwMode="black">
          <a:xfrm>
            <a:off x="2051720" y="2564904"/>
            <a:ext cx="6912768" cy="92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fontAlgn="base">
              <a:spcBef>
                <a:spcPct val="0"/>
              </a:spcBef>
              <a:spcAft>
                <a:spcPct val="0"/>
              </a:spcAft>
            </a:pPr>
            <a:endParaRPr lang="en-US" altLang="zh-CN" sz="2800" b="1" dirty="0" smtClean="0">
              <a:solidFill>
                <a:srgbClr val="FF0000"/>
              </a:solidFill>
              <a:latin typeface="Times New Roman" panose="02020503050405090304" pitchFamily="18" charset="0"/>
              <a:ea typeface="Arial Unicode MS" panose="020B0604020202020204" pitchFamily="34" charset="-122"/>
              <a:cs typeface="Times New Roman" panose="02020503050405090304" pitchFamily="18" charset="0"/>
            </a:endParaRPr>
          </a:p>
          <a:p>
            <a:pPr algn="just" fontAlgn="base">
              <a:spcBef>
                <a:spcPct val="0"/>
              </a:spcBef>
              <a:spcAft>
                <a:spcPct val="0"/>
              </a:spcAft>
            </a:pPr>
            <a:r>
              <a:rPr lang="zh-CN" altLang="en-US" sz="2800" b="1" dirty="0">
                <a:latin typeface="Times New Roman" panose="02020503050405090304" pitchFamily="18" charset="0"/>
                <a:ea typeface="Arial Unicode MS" panose="020B0604020202020204" pitchFamily="34" charset="-122"/>
                <a:cs typeface="Times New Roman" panose="02020503050405090304" pitchFamily="18" charset="0"/>
              </a:rPr>
              <a:t>强</a:t>
            </a:r>
            <a:r>
              <a:rPr lang="zh-CN" altLang="en-US" sz="2800" b="1" dirty="0" smtClean="0">
                <a:latin typeface="Times New Roman" panose="02020503050405090304" pitchFamily="18" charset="0"/>
                <a:ea typeface="Arial Unicode MS" panose="020B0604020202020204" pitchFamily="34" charset="-122"/>
                <a:cs typeface="Times New Roman" panose="02020503050405090304" pitchFamily="18" charset="0"/>
              </a:rPr>
              <a:t>化学习</a:t>
            </a:r>
            <a:r>
              <a:rPr lang="zh-CN" altLang="en-US" sz="2800" b="1" dirty="0">
                <a:latin typeface="Times New Roman" panose="02020503050405090304" pitchFamily="18" charset="0"/>
                <a:ea typeface="Arial Unicode MS" panose="020B0604020202020204" pitchFamily="34" charset="-122"/>
                <a:cs typeface="Times New Roman" panose="02020503050405090304" pitchFamily="18" charset="0"/>
              </a:rPr>
              <a:t> </a:t>
            </a:r>
            <a:r>
              <a:rPr lang="zh-CN" altLang="en-US" sz="2800" b="1" dirty="0" smtClean="0">
                <a:latin typeface="Times New Roman" panose="02020503050405090304" pitchFamily="18" charset="0"/>
                <a:ea typeface="Arial Unicode MS" panose="020B0604020202020204" pitchFamily="34" charset="-122"/>
                <a:cs typeface="Times New Roman" panose="02020503050405090304" pitchFamily="18" charset="0"/>
              </a:rPr>
              <a:t>（</a:t>
            </a:r>
            <a:r>
              <a:rPr lang="en-US" altLang="zh-CN" sz="2800" b="1" dirty="0" smtClean="0">
                <a:latin typeface="Times New Roman" panose="02020503050405090304" pitchFamily="18" charset="0"/>
                <a:ea typeface="Arial Unicode MS" panose="020B0604020202020204" pitchFamily="34" charset="-122"/>
                <a:cs typeface="Times New Roman" panose="02020503050405090304" pitchFamily="18" charset="0"/>
              </a:rPr>
              <a:t>Reinforcement Learning</a:t>
            </a:r>
            <a:r>
              <a:rPr lang="zh-CN" altLang="en-US" sz="2800" b="1" dirty="0" smtClean="0">
                <a:latin typeface="Times New Roman" panose="02020503050405090304" pitchFamily="18" charset="0"/>
                <a:ea typeface="Arial Unicode MS" panose="020B0604020202020204" pitchFamily="34" charset="-122"/>
                <a:cs typeface="Times New Roman" panose="02020503050405090304" pitchFamily="18" charset="0"/>
              </a:rPr>
              <a:t>）</a:t>
            </a:r>
            <a:r>
              <a:rPr lang="en-US" altLang="zh-CN" sz="4000" b="1" dirty="0" smtClean="0">
                <a:solidFill>
                  <a:schemeClr val="bg1"/>
                </a:solidFill>
                <a:latin typeface="华文楷体" panose="02010600040101010101" pitchFamily="2" charset="-122"/>
                <a:ea typeface="华文楷体" panose="02010600040101010101" pitchFamily="2" charset="-122"/>
              </a:rPr>
              <a:t>	</a:t>
            </a:r>
            <a:endParaRPr lang="en-US" altLang="zh-CN" sz="4000" b="1" dirty="0" smtClean="0">
              <a:solidFill>
                <a:schemeClr val="bg1"/>
              </a:solidFill>
              <a:latin typeface="华文楷体" panose="02010600040101010101" pitchFamily="2" charset="-122"/>
              <a:ea typeface="华文楷体" panose="02010600040101010101" pitchFamily="2" charset="-122"/>
            </a:endParaRPr>
          </a:p>
          <a:p>
            <a:pPr algn="ctr" fontAlgn="base">
              <a:spcBef>
                <a:spcPct val="0"/>
              </a:spcBef>
              <a:spcAft>
                <a:spcPct val="0"/>
              </a:spcAft>
            </a:pPr>
            <a:endParaRPr lang="zh-CN" altLang="en-US" sz="4000" b="1" dirty="0" smtClean="0">
              <a:solidFill>
                <a:schemeClr val="bg1"/>
              </a:solidFill>
              <a:latin typeface="华文楷体" panose="02010600040101010101" pitchFamily="2" charset="-122"/>
              <a:ea typeface="华文楷体" panose="02010600040101010101" pitchFamily="2" charset="-122"/>
            </a:endParaRPr>
          </a:p>
        </p:txBody>
      </p:sp>
      <p:sp>
        <p:nvSpPr>
          <p:cNvPr id="8" name="Rectangle 9"/>
          <p:cNvSpPr>
            <a:spLocks noChangeArrowheads="1"/>
          </p:cNvSpPr>
          <p:nvPr/>
        </p:nvSpPr>
        <p:spPr bwMode="black">
          <a:xfrm>
            <a:off x="3347864" y="5013176"/>
            <a:ext cx="4896544" cy="92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fontAlgn="base">
              <a:spcBef>
                <a:spcPct val="0"/>
              </a:spcBef>
              <a:spcAft>
                <a:spcPct val="0"/>
              </a:spcAft>
            </a:pPr>
            <a:r>
              <a:rPr lang="zh-CN" altLang="en-US" sz="2400" b="1" dirty="0" smtClean="0">
                <a:latin typeface="Times New Roman" panose="02020503050405090304" pitchFamily="18" charset="0"/>
                <a:ea typeface="Arial Unicode MS" panose="020B0604020202020204" pitchFamily="34" charset="-122"/>
                <a:cs typeface="Times New Roman" panose="02020503050405090304" pitchFamily="18" charset="0"/>
              </a:rPr>
              <a:t>胡浩基</a:t>
            </a:r>
            <a:endParaRPr lang="en-US" altLang="zh-CN" sz="2400" b="1" dirty="0" smtClean="0">
              <a:latin typeface="Times New Roman" panose="02020503050405090304" pitchFamily="18" charset="0"/>
              <a:ea typeface="Arial Unicode MS" panose="020B0604020202020204" pitchFamily="34" charset="-122"/>
              <a:cs typeface="Times New Roman" panose="02020503050405090304" pitchFamily="18" charset="0"/>
            </a:endParaRPr>
          </a:p>
          <a:p>
            <a:pPr algn="just" fontAlgn="base">
              <a:spcBef>
                <a:spcPct val="0"/>
              </a:spcBef>
              <a:spcAft>
                <a:spcPct val="0"/>
              </a:spcAft>
            </a:pPr>
            <a:r>
              <a:rPr lang="zh-CN" altLang="en-US" sz="2400" b="1" dirty="0">
                <a:latin typeface="Times New Roman" panose="02020503050405090304" pitchFamily="18" charset="0"/>
                <a:ea typeface="Arial Unicode MS" panose="020B0604020202020204" pitchFamily="34" charset="-122"/>
                <a:cs typeface="Times New Roman" panose="02020503050405090304" pitchFamily="18" charset="0"/>
              </a:rPr>
              <a:t>浙江大</a:t>
            </a:r>
            <a:r>
              <a:rPr lang="zh-CN" altLang="en-US" sz="2400" b="1" dirty="0" smtClean="0">
                <a:latin typeface="Times New Roman" panose="02020503050405090304" pitchFamily="18" charset="0"/>
                <a:ea typeface="Arial Unicode MS" panose="020B0604020202020204" pitchFamily="34" charset="-122"/>
                <a:cs typeface="Times New Roman" panose="02020503050405090304" pitchFamily="18" charset="0"/>
              </a:rPr>
              <a:t>学信息与电子工程学院</a:t>
            </a:r>
            <a:r>
              <a:rPr lang="en-US" altLang="zh-CN" sz="2400" b="1" dirty="0" smtClean="0">
                <a:latin typeface="Times New Roman" panose="02020503050405090304" pitchFamily="18" charset="0"/>
                <a:ea typeface="Arial Unicode MS" panose="020B0604020202020204" pitchFamily="34" charset="-122"/>
                <a:cs typeface="Times New Roman" panose="02020503050405090304" pitchFamily="18" charset="0"/>
                <a:hlinkClick r:id="rId1"/>
              </a:rPr>
              <a:t>haoji_hu@zju.edu.cn</a:t>
            </a:r>
            <a:endParaRPr lang="en-US" altLang="zh-CN" sz="2400" b="1" dirty="0" smtClean="0">
              <a:latin typeface="Times New Roman" panose="02020503050405090304" pitchFamily="18" charset="0"/>
              <a:ea typeface="Arial Unicode MS" panose="020B0604020202020204" pitchFamily="34" charset="-122"/>
              <a:cs typeface="Times New Roman" panose="02020503050405090304" pitchFamily="18" charset="0"/>
            </a:endParaRPr>
          </a:p>
          <a:p>
            <a:pPr algn="just" fontAlgn="base">
              <a:spcBef>
                <a:spcPct val="0"/>
              </a:spcBef>
              <a:spcAft>
                <a:spcPct val="0"/>
              </a:spcAft>
            </a:pPr>
            <a:r>
              <a:rPr lang="en-US" altLang="zh-CN" sz="4000" b="1" dirty="0">
                <a:solidFill>
                  <a:schemeClr val="bg1"/>
                </a:solidFill>
                <a:latin typeface="Times New Roman" panose="02020503050405090304" pitchFamily="18" charset="0"/>
                <a:ea typeface="华文楷体" panose="02010600040101010101" pitchFamily="2" charset="-122"/>
                <a:cs typeface="Times New Roman" panose="02020503050405090304" pitchFamily="18" charset="0"/>
              </a:rPr>
              <a:t>	</a:t>
            </a:r>
            <a:endParaRPr lang="en-US" altLang="zh-CN" sz="4000" b="1" dirty="0">
              <a:solidFill>
                <a:schemeClr val="bg1"/>
              </a:solidFill>
              <a:latin typeface="Times New Roman" panose="02020503050405090304" pitchFamily="18" charset="0"/>
              <a:ea typeface="华文楷体" panose="02010600040101010101" pitchFamily="2" charset="-122"/>
              <a:cs typeface="Times New Roman" panose="02020503050405090304" pitchFamily="18" charset="0"/>
            </a:endParaRPr>
          </a:p>
          <a:p>
            <a:pPr algn="ctr" fontAlgn="base">
              <a:spcBef>
                <a:spcPct val="0"/>
              </a:spcBef>
              <a:spcAft>
                <a:spcPct val="0"/>
              </a:spcAft>
            </a:pPr>
            <a:endParaRPr lang="zh-CN" altLang="en-US" sz="4000" b="1" dirty="0" smtClean="0">
              <a:solidFill>
                <a:schemeClr val="bg1"/>
              </a:solidFill>
              <a:latin typeface="Times New Roman" panose="02020503050405090304" pitchFamily="18" charset="0"/>
              <a:ea typeface="华文楷体" panose="02010600040101010101" pitchFamily="2" charset="-122"/>
              <a:cs typeface="Times New Roman" panose="0202050305040509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
          <p:cNvSpPr>
            <a:spLocks noChangeArrowheads="1"/>
          </p:cNvSpPr>
          <p:nvPr/>
        </p:nvSpPr>
        <p:spPr bwMode="auto">
          <a:xfrm>
            <a:off x="329278" y="1257685"/>
            <a:ext cx="7953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求最佳策略的迭代算法：</a:t>
            </a:r>
            <a:endParaRPr lang="en-US" altLang="zh-CN" sz="2400" dirty="0" smtClean="0">
              <a:latin typeface="黑体" pitchFamily="2" charset="-122"/>
              <a:ea typeface="黑体" pitchFamily="2" charset="-122"/>
            </a:endParaRPr>
          </a:p>
        </p:txBody>
      </p:sp>
      <p:pic>
        <p:nvPicPr>
          <p:cNvPr id="7" name="Picture 6"/>
          <p:cNvPicPr>
            <a:picLocks noChangeAspect="1"/>
          </p:cNvPicPr>
          <p:nvPr/>
        </p:nvPicPr>
        <p:blipFill>
          <a:blip r:embed="rId1"/>
          <a:stretch>
            <a:fillRect/>
          </a:stretch>
        </p:blipFill>
        <p:spPr>
          <a:xfrm>
            <a:off x="3779912" y="1149430"/>
            <a:ext cx="3760115" cy="565287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
          <p:cNvSpPr>
            <a:spLocks noChangeArrowheads="1"/>
          </p:cNvSpPr>
          <p:nvPr/>
        </p:nvSpPr>
        <p:spPr bwMode="auto">
          <a:xfrm>
            <a:off x="329278" y="1257685"/>
            <a:ext cx="7953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求最佳策略的迭代算法：</a:t>
            </a:r>
            <a:endParaRPr lang="en-US" altLang="zh-CN" sz="2400" dirty="0" smtClean="0">
              <a:latin typeface="黑体" pitchFamily="2" charset="-122"/>
              <a:ea typeface="黑体" pitchFamily="2" charset="-122"/>
            </a:endParaRPr>
          </a:p>
        </p:txBody>
      </p:sp>
      <p:pic>
        <p:nvPicPr>
          <p:cNvPr id="7" name="Picture 6"/>
          <p:cNvPicPr>
            <a:picLocks noChangeAspect="1"/>
          </p:cNvPicPr>
          <p:nvPr/>
        </p:nvPicPr>
        <p:blipFill>
          <a:blip r:embed="rId1"/>
          <a:stretch>
            <a:fillRect/>
          </a:stretch>
        </p:blipFill>
        <p:spPr>
          <a:xfrm>
            <a:off x="4860032" y="1124744"/>
            <a:ext cx="3760115" cy="5652871"/>
          </a:xfrm>
          <a:prstGeom prst="rect">
            <a:avLst/>
          </a:prstGeom>
        </p:spPr>
      </p:pic>
      <p:sp>
        <p:nvSpPr>
          <p:cNvPr id="8" name="Rectangle 5"/>
          <p:cNvSpPr>
            <a:spLocks noChangeArrowheads="1"/>
          </p:cNvSpPr>
          <p:nvPr/>
        </p:nvSpPr>
        <p:spPr bwMode="auto">
          <a:xfrm>
            <a:off x="311022" y="2060848"/>
            <a:ext cx="438673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这一算法的劣势：</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）对于状态数和行为数很多时，这种做法不现实。</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例如：对一个</a:t>
            </a:r>
            <a:r>
              <a:rPr lang="en-US" altLang="zh-CN" sz="2400" dirty="0" smtClean="0">
                <a:latin typeface="黑体" pitchFamily="2" charset="-122"/>
                <a:ea typeface="黑体" pitchFamily="2" charset="-122"/>
              </a:rPr>
              <a:t>ATARI</a:t>
            </a:r>
            <a:r>
              <a:rPr lang="zh-CN" altLang="en-US" sz="2400" dirty="0" smtClean="0">
                <a:latin typeface="黑体" pitchFamily="2" charset="-122"/>
                <a:ea typeface="黑体" pitchFamily="2" charset="-122"/>
              </a:rPr>
              <a:t>游戏，状态数是相邻几帧所有像素的取值组合，这是一个天文数字！</a:t>
            </a:r>
            <a:endParaRPr lang="en-US" altLang="zh-CN" sz="2400" dirty="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smtClean="0">
                <a:latin typeface="黑体" pitchFamily="2" charset="-122"/>
                <a:ea typeface="黑体" pitchFamily="2" charset="-122"/>
              </a:rPr>
              <a:t>ACTION</a:t>
            </a:r>
            <a:r>
              <a:rPr lang="zh-CN" altLang="en-US" sz="2400" dirty="0" smtClean="0">
                <a:latin typeface="黑体" pitchFamily="2" charset="-122"/>
                <a:ea typeface="黑体" pitchFamily="2" charset="-122"/>
              </a:rPr>
              <a:t>数量从</a:t>
            </a:r>
            <a:r>
              <a:rPr lang="en-US" altLang="zh-CN" sz="2400" dirty="0" smtClean="0">
                <a:latin typeface="黑体" pitchFamily="2" charset="-122"/>
                <a:ea typeface="黑体" pitchFamily="2" charset="-122"/>
              </a:rPr>
              <a:t>6</a:t>
            </a:r>
            <a:r>
              <a:rPr lang="zh-CN" altLang="en-US" sz="2400" dirty="0" smtClean="0">
                <a:latin typeface="黑体" pitchFamily="2" charset="-122"/>
                <a:ea typeface="黑体" pitchFamily="2" charset="-122"/>
              </a:rPr>
              <a:t>到</a:t>
            </a:r>
            <a:r>
              <a:rPr lang="en-US" altLang="zh-CN" sz="2400" dirty="0" smtClean="0">
                <a:latin typeface="黑体" pitchFamily="2" charset="-122"/>
                <a:ea typeface="黑体" pitchFamily="2" charset="-122"/>
              </a:rPr>
              <a:t>20</a:t>
            </a:r>
            <a:r>
              <a:rPr lang="zh-CN" altLang="en-US" sz="2400" dirty="0" smtClean="0">
                <a:latin typeface="黑体" pitchFamily="2" charset="-122"/>
                <a:ea typeface="黑体" pitchFamily="2" charset="-122"/>
              </a:rPr>
              <a:t>不等</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
          <p:cNvSpPr>
            <a:spLocks noChangeArrowheads="1"/>
          </p:cNvSpPr>
          <p:nvPr/>
        </p:nvSpPr>
        <p:spPr bwMode="auto">
          <a:xfrm>
            <a:off x="329279" y="1229215"/>
            <a:ext cx="17944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定</a:t>
            </a:r>
            <a:r>
              <a:rPr lang="zh-CN" altLang="en-US" sz="2400" dirty="0">
                <a:latin typeface="黑体" pitchFamily="2" charset="-122"/>
                <a:ea typeface="黑体" pitchFamily="2" charset="-122"/>
              </a:rPr>
              <a:t>义</a:t>
            </a:r>
            <a:endParaRPr lang="en-US" altLang="zh-CN" sz="2400" dirty="0" smtClean="0">
              <a:latin typeface="黑体" pitchFamily="2" charset="-122"/>
              <a:ea typeface="黑体" pitchFamily="2" charset="-122"/>
            </a:endParaRPr>
          </a:p>
        </p:txBody>
      </p:sp>
      <p:pic>
        <p:nvPicPr>
          <p:cNvPr id="4" name="Picture 3"/>
          <p:cNvPicPr>
            <a:picLocks noChangeAspect="1"/>
          </p:cNvPicPr>
          <p:nvPr/>
        </p:nvPicPr>
        <p:blipFill>
          <a:blip r:embed="rId1"/>
          <a:stretch>
            <a:fillRect/>
          </a:stretch>
        </p:blipFill>
        <p:spPr>
          <a:xfrm>
            <a:off x="1619672" y="1662410"/>
            <a:ext cx="5112568" cy="1062659"/>
          </a:xfrm>
          <a:prstGeom prst="rect">
            <a:avLst/>
          </a:prstGeom>
        </p:spPr>
      </p:pic>
      <p:sp>
        <p:nvSpPr>
          <p:cNvPr id="9" name="Rectangle 5"/>
          <p:cNvSpPr>
            <a:spLocks noChangeArrowheads="1"/>
          </p:cNvSpPr>
          <p:nvPr/>
        </p:nvSpPr>
        <p:spPr bwMode="auto">
          <a:xfrm>
            <a:off x="334552" y="2660791"/>
            <a:ext cx="41447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则有</a:t>
            </a:r>
            <a:r>
              <a:rPr lang="en-US" altLang="zh-CN" sz="2400" dirty="0">
                <a:latin typeface="黑体" pitchFamily="2" charset="-122"/>
                <a:ea typeface="黑体" pitchFamily="2" charset="-122"/>
              </a:rPr>
              <a:t> </a:t>
            </a:r>
            <a:r>
              <a:rPr lang="en-US" altLang="zh-CN" sz="2400" dirty="0" smtClean="0">
                <a:latin typeface="黑体" pitchFamily="2" charset="-122"/>
                <a:ea typeface="黑体" pitchFamily="2" charset="-122"/>
              </a:rPr>
              <a:t>Bellman Equation:</a:t>
            </a:r>
            <a:endParaRPr lang="en-US" altLang="zh-CN" sz="2400" dirty="0" smtClean="0">
              <a:latin typeface="黑体" pitchFamily="2" charset="-122"/>
              <a:ea typeface="黑体" pitchFamily="2" charset="-122"/>
            </a:endParaRPr>
          </a:p>
        </p:txBody>
      </p:sp>
      <p:pic>
        <p:nvPicPr>
          <p:cNvPr id="6" name="Picture 5"/>
          <p:cNvPicPr>
            <a:picLocks noChangeAspect="1"/>
          </p:cNvPicPr>
          <p:nvPr/>
        </p:nvPicPr>
        <p:blipFill>
          <a:blip r:embed="rId2"/>
          <a:stretch>
            <a:fillRect/>
          </a:stretch>
        </p:blipFill>
        <p:spPr>
          <a:xfrm>
            <a:off x="1591397" y="3481908"/>
            <a:ext cx="6076947" cy="75809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
          <p:cNvSpPr>
            <a:spLocks noChangeArrowheads="1"/>
          </p:cNvSpPr>
          <p:nvPr/>
        </p:nvSpPr>
        <p:spPr bwMode="auto">
          <a:xfrm>
            <a:off x="317716" y="1296014"/>
            <a:ext cx="79530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smtClean="0">
                <a:latin typeface="黑体" pitchFamily="2" charset="-122"/>
                <a:ea typeface="黑体" pitchFamily="2" charset="-122"/>
              </a:rPr>
              <a:t>Deep Q-Network (DQN)</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基</a:t>
            </a:r>
            <a:r>
              <a:rPr lang="zh-CN" altLang="en-US" sz="2400" dirty="0" smtClean="0">
                <a:latin typeface="黑体" pitchFamily="2" charset="-122"/>
                <a:ea typeface="黑体" pitchFamily="2" charset="-122"/>
              </a:rPr>
              <a:t>本思路：用深度神经网络来模拟       </a:t>
            </a:r>
            <a:r>
              <a:rPr lang="en-US" altLang="zh-CN" sz="2400" dirty="0" smtClean="0">
                <a:latin typeface="黑体" pitchFamily="2" charset="-122"/>
                <a:ea typeface="黑体" pitchFamily="2" charset="-122"/>
              </a:rPr>
              <a:t>:</a:t>
            </a:r>
            <a:endParaRPr lang="en-US" altLang="zh-CN" sz="2400" dirty="0" smtClean="0">
              <a:latin typeface="黑体" pitchFamily="2" charset="-122"/>
              <a:ea typeface="黑体" pitchFamily="2" charset="-122"/>
            </a:endParaRPr>
          </a:p>
        </p:txBody>
      </p:sp>
      <p:pic>
        <p:nvPicPr>
          <p:cNvPr id="4" name="Picture 3"/>
          <p:cNvPicPr>
            <a:picLocks noChangeAspect="1"/>
          </p:cNvPicPr>
          <p:nvPr/>
        </p:nvPicPr>
        <p:blipFill>
          <a:blip r:embed="rId1"/>
          <a:stretch>
            <a:fillRect/>
          </a:stretch>
        </p:blipFill>
        <p:spPr>
          <a:xfrm>
            <a:off x="4997231" y="1991553"/>
            <a:ext cx="1079675" cy="504790"/>
          </a:xfrm>
          <a:prstGeom prst="rect">
            <a:avLst/>
          </a:prstGeom>
        </p:spPr>
      </p:pic>
      <p:pic>
        <p:nvPicPr>
          <p:cNvPr id="5" name="Picture 4"/>
          <p:cNvPicPr>
            <a:picLocks noChangeAspect="1"/>
          </p:cNvPicPr>
          <p:nvPr/>
        </p:nvPicPr>
        <p:blipFill>
          <a:blip r:embed="rId2"/>
          <a:stretch>
            <a:fillRect/>
          </a:stretch>
        </p:blipFill>
        <p:spPr>
          <a:xfrm>
            <a:off x="1759588" y="2619205"/>
            <a:ext cx="4815926" cy="84219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
          <p:cNvSpPr>
            <a:spLocks noChangeArrowheads="1"/>
          </p:cNvSpPr>
          <p:nvPr/>
        </p:nvSpPr>
        <p:spPr bwMode="auto">
          <a:xfrm>
            <a:off x="471873" y="1475176"/>
            <a:ext cx="1147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由</a:t>
            </a:r>
            <a:r>
              <a:rPr lang="zh-CN" altLang="en-US" sz="2400" dirty="0" smtClean="0">
                <a:latin typeface="黑体" pitchFamily="2" charset="-122"/>
                <a:ea typeface="黑体" pitchFamily="2" charset="-122"/>
              </a:rPr>
              <a:t>于：</a:t>
            </a:r>
            <a:endParaRPr lang="en-US" altLang="zh-CN" sz="2400" dirty="0" smtClean="0">
              <a:latin typeface="黑体" pitchFamily="2" charset="-122"/>
              <a:ea typeface="黑体" pitchFamily="2" charset="-122"/>
            </a:endParaRPr>
          </a:p>
        </p:txBody>
      </p:sp>
      <p:pic>
        <p:nvPicPr>
          <p:cNvPr id="8" name="Picture 7"/>
          <p:cNvPicPr>
            <a:picLocks noChangeAspect="1"/>
          </p:cNvPicPr>
          <p:nvPr/>
        </p:nvPicPr>
        <p:blipFill>
          <a:blip r:embed="rId1"/>
          <a:stretch>
            <a:fillRect/>
          </a:stretch>
        </p:blipFill>
        <p:spPr>
          <a:xfrm>
            <a:off x="1619672" y="1423388"/>
            <a:ext cx="6076947" cy="758090"/>
          </a:xfrm>
          <a:prstGeom prst="rect">
            <a:avLst/>
          </a:prstGeom>
        </p:spPr>
      </p:pic>
      <p:sp>
        <p:nvSpPr>
          <p:cNvPr id="9" name="Rectangle 5"/>
          <p:cNvSpPr>
            <a:spLocks noChangeArrowheads="1"/>
          </p:cNvSpPr>
          <p:nvPr/>
        </p:nvSpPr>
        <p:spPr bwMode="auto">
          <a:xfrm>
            <a:off x="471873" y="2357130"/>
            <a:ext cx="28039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）前向计算：</a:t>
            </a:r>
            <a:endParaRPr lang="en-US" altLang="zh-CN" sz="2400" dirty="0" smtClean="0">
              <a:latin typeface="黑体" pitchFamily="2" charset="-122"/>
              <a:ea typeface="黑体" pitchFamily="2" charset="-122"/>
            </a:endParaRPr>
          </a:p>
        </p:txBody>
      </p:sp>
      <p:pic>
        <p:nvPicPr>
          <p:cNvPr id="6" name="Picture 5"/>
          <p:cNvPicPr>
            <a:picLocks noChangeAspect="1"/>
          </p:cNvPicPr>
          <p:nvPr/>
        </p:nvPicPr>
        <p:blipFill>
          <a:blip r:embed="rId2"/>
          <a:stretch>
            <a:fillRect/>
          </a:stretch>
        </p:blipFill>
        <p:spPr>
          <a:xfrm>
            <a:off x="657793" y="2862491"/>
            <a:ext cx="7624558" cy="619961"/>
          </a:xfrm>
          <a:prstGeom prst="rect">
            <a:avLst/>
          </a:prstGeom>
        </p:spPr>
      </p:pic>
      <p:sp>
        <p:nvSpPr>
          <p:cNvPr id="12" name="Rectangle 5"/>
          <p:cNvSpPr>
            <a:spLocks noChangeArrowheads="1"/>
          </p:cNvSpPr>
          <p:nvPr/>
        </p:nvSpPr>
        <p:spPr bwMode="auto">
          <a:xfrm>
            <a:off x="768184" y="3701545"/>
            <a:ext cx="1160764" cy="475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其中：</a:t>
            </a:r>
            <a:endParaRPr lang="en-US" altLang="zh-CN" sz="2400" dirty="0" smtClean="0">
              <a:latin typeface="黑体" pitchFamily="2" charset="-122"/>
              <a:ea typeface="黑体" pitchFamily="2" charset="-122"/>
            </a:endParaRPr>
          </a:p>
        </p:txBody>
      </p:sp>
      <p:pic>
        <p:nvPicPr>
          <p:cNvPr id="7" name="Picture 6"/>
          <p:cNvPicPr>
            <a:picLocks noChangeAspect="1"/>
          </p:cNvPicPr>
          <p:nvPr/>
        </p:nvPicPr>
        <p:blipFill>
          <a:blip r:embed="rId3"/>
          <a:stretch>
            <a:fillRect/>
          </a:stretch>
        </p:blipFill>
        <p:spPr>
          <a:xfrm>
            <a:off x="1818557" y="3468181"/>
            <a:ext cx="5993803" cy="866077"/>
          </a:xfrm>
          <a:prstGeom prst="rect">
            <a:avLst/>
          </a:prstGeom>
        </p:spPr>
      </p:pic>
      <p:sp>
        <p:nvSpPr>
          <p:cNvPr id="14" name="Rectangle 5"/>
          <p:cNvSpPr>
            <a:spLocks noChangeArrowheads="1"/>
          </p:cNvSpPr>
          <p:nvPr/>
        </p:nvSpPr>
        <p:spPr bwMode="auto">
          <a:xfrm>
            <a:off x="657793" y="4571870"/>
            <a:ext cx="4418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2</a:t>
            </a:r>
            <a:r>
              <a:rPr lang="zh-CN" altLang="en-US" sz="2400" dirty="0" smtClean="0">
                <a:latin typeface="黑体" pitchFamily="2" charset="-122"/>
                <a:ea typeface="黑体" pitchFamily="2" charset="-122"/>
              </a:rPr>
              <a:t>）后向传播：</a:t>
            </a:r>
            <a:endParaRPr lang="en-US" altLang="zh-CN" sz="2400" dirty="0" smtClean="0">
              <a:latin typeface="黑体" pitchFamily="2" charset="-122"/>
              <a:ea typeface="黑体" pitchFamily="2" charset="-122"/>
            </a:endParaRPr>
          </a:p>
        </p:txBody>
      </p:sp>
      <p:pic>
        <p:nvPicPr>
          <p:cNvPr id="15" name="Picture 14"/>
          <p:cNvPicPr>
            <a:picLocks noChangeAspect="1"/>
          </p:cNvPicPr>
          <p:nvPr/>
        </p:nvPicPr>
        <p:blipFill>
          <a:blip r:embed="rId4"/>
          <a:stretch>
            <a:fillRect/>
          </a:stretch>
        </p:blipFill>
        <p:spPr>
          <a:xfrm>
            <a:off x="471873" y="5281597"/>
            <a:ext cx="8549729" cy="57591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Rectangle 5"/>
          <p:cNvSpPr>
            <a:spLocks noChangeArrowheads="1"/>
          </p:cNvSpPr>
          <p:nvPr/>
        </p:nvSpPr>
        <p:spPr bwMode="auto">
          <a:xfrm>
            <a:off x="471873" y="1475176"/>
            <a:ext cx="1147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由</a:t>
            </a:r>
            <a:r>
              <a:rPr lang="zh-CN" altLang="en-US" sz="2400" dirty="0" smtClean="0">
                <a:latin typeface="黑体" pitchFamily="2" charset="-122"/>
                <a:ea typeface="黑体" pitchFamily="2" charset="-122"/>
              </a:rPr>
              <a:t>于：</a:t>
            </a:r>
            <a:endParaRPr lang="en-US" altLang="zh-CN" sz="2400" dirty="0" smtClean="0">
              <a:latin typeface="黑体" pitchFamily="2" charset="-122"/>
              <a:ea typeface="黑体" pitchFamily="2" charset="-122"/>
            </a:endParaRPr>
          </a:p>
        </p:txBody>
      </p:sp>
      <p:pic>
        <p:nvPicPr>
          <p:cNvPr id="8" name="Picture 7"/>
          <p:cNvPicPr>
            <a:picLocks noChangeAspect="1"/>
          </p:cNvPicPr>
          <p:nvPr/>
        </p:nvPicPr>
        <p:blipFill>
          <a:blip r:embed="rId1"/>
          <a:stretch>
            <a:fillRect/>
          </a:stretch>
        </p:blipFill>
        <p:spPr>
          <a:xfrm>
            <a:off x="1619672" y="1423388"/>
            <a:ext cx="6076947" cy="758090"/>
          </a:xfrm>
          <a:prstGeom prst="rect">
            <a:avLst/>
          </a:prstGeom>
        </p:spPr>
      </p:pic>
      <p:sp>
        <p:nvSpPr>
          <p:cNvPr id="9" name="Rectangle 5"/>
          <p:cNvSpPr>
            <a:spLocks noChangeArrowheads="1"/>
          </p:cNvSpPr>
          <p:nvPr/>
        </p:nvSpPr>
        <p:spPr bwMode="auto">
          <a:xfrm>
            <a:off x="471873" y="2357130"/>
            <a:ext cx="28039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）前向计算：</a:t>
            </a:r>
            <a:endParaRPr lang="en-US" altLang="zh-CN" sz="2400" dirty="0" smtClean="0">
              <a:latin typeface="黑体" pitchFamily="2" charset="-122"/>
              <a:ea typeface="黑体" pitchFamily="2" charset="-122"/>
            </a:endParaRPr>
          </a:p>
        </p:txBody>
      </p:sp>
      <p:pic>
        <p:nvPicPr>
          <p:cNvPr id="6" name="Picture 5"/>
          <p:cNvPicPr>
            <a:picLocks noChangeAspect="1"/>
          </p:cNvPicPr>
          <p:nvPr/>
        </p:nvPicPr>
        <p:blipFill>
          <a:blip r:embed="rId2"/>
          <a:stretch>
            <a:fillRect/>
          </a:stretch>
        </p:blipFill>
        <p:spPr>
          <a:xfrm>
            <a:off x="657793" y="2862491"/>
            <a:ext cx="7624558" cy="619961"/>
          </a:xfrm>
          <a:prstGeom prst="rect">
            <a:avLst/>
          </a:prstGeom>
        </p:spPr>
      </p:pic>
      <p:sp>
        <p:nvSpPr>
          <p:cNvPr id="12" name="Rectangle 5"/>
          <p:cNvSpPr>
            <a:spLocks noChangeArrowheads="1"/>
          </p:cNvSpPr>
          <p:nvPr/>
        </p:nvSpPr>
        <p:spPr bwMode="auto">
          <a:xfrm>
            <a:off x="768184" y="3701545"/>
            <a:ext cx="1160764" cy="475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其中：</a:t>
            </a:r>
            <a:endParaRPr lang="en-US" altLang="zh-CN" sz="2400" dirty="0" smtClean="0">
              <a:latin typeface="黑体" pitchFamily="2" charset="-122"/>
              <a:ea typeface="黑体" pitchFamily="2" charset="-122"/>
            </a:endParaRPr>
          </a:p>
        </p:txBody>
      </p:sp>
      <p:pic>
        <p:nvPicPr>
          <p:cNvPr id="7" name="Picture 6"/>
          <p:cNvPicPr>
            <a:picLocks noChangeAspect="1"/>
          </p:cNvPicPr>
          <p:nvPr/>
        </p:nvPicPr>
        <p:blipFill>
          <a:blip r:embed="rId3"/>
          <a:stretch>
            <a:fillRect/>
          </a:stretch>
        </p:blipFill>
        <p:spPr>
          <a:xfrm>
            <a:off x="1818557" y="3468181"/>
            <a:ext cx="5993803" cy="866077"/>
          </a:xfrm>
          <a:prstGeom prst="rect">
            <a:avLst/>
          </a:prstGeom>
        </p:spPr>
      </p:pic>
      <p:sp>
        <p:nvSpPr>
          <p:cNvPr id="14" name="Rectangle 5"/>
          <p:cNvSpPr>
            <a:spLocks noChangeArrowheads="1"/>
          </p:cNvSpPr>
          <p:nvPr/>
        </p:nvSpPr>
        <p:spPr bwMode="auto">
          <a:xfrm>
            <a:off x="657793" y="4571870"/>
            <a:ext cx="44182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2</a:t>
            </a:r>
            <a:r>
              <a:rPr lang="zh-CN" altLang="en-US" sz="2400" dirty="0" smtClean="0">
                <a:latin typeface="黑体" pitchFamily="2" charset="-122"/>
                <a:ea typeface="黑体" pitchFamily="2" charset="-122"/>
              </a:rPr>
              <a:t>）后向传播：</a:t>
            </a:r>
            <a:endParaRPr lang="en-US" altLang="zh-CN" sz="2400" dirty="0" smtClean="0">
              <a:latin typeface="黑体" pitchFamily="2" charset="-122"/>
              <a:ea typeface="黑体" pitchFamily="2" charset="-122"/>
            </a:endParaRPr>
          </a:p>
        </p:txBody>
      </p:sp>
      <p:pic>
        <p:nvPicPr>
          <p:cNvPr id="15" name="Picture 14"/>
          <p:cNvPicPr>
            <a:picLocks noChangeAspect="1"/>
          </p:cNvPicPr>
          <p:nvPr/>
        </p:nvPicPr>
        <p:blipFill>
          <a:blip r:embed="rId4"/>
          <a:stretch>
            <a:fillRect/>
          </a:stretch>
        </p:blipFill>
        <p:spPr>
          <a:xfrm>
            <a:off x="471873" y="5281597"/>
            <a:ext cx="8549729" cy="57591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Picture 3"/>
          <p:cNvPicPr>
            <a:picLocks noChangeAspect="1"/>
          </p:cNvPicPr>
          <p:nvPr/>
        </p:nvPicPr>
        <p:blipFill>
          <a:blip r:embed="rId1"/>
          <a:stretch>
            <a:fillRect/>
          </a:stretch>
        </p:blipFill>
        <p:spPr>
          <a:xfrm>
            <a:off x="203580" y="1916832"/>
            <a:ext cx="8736840" cy="3384376"/>
          </a:xfrm>
          <a:prstGeom prst="rect">
            <a:avLst/>
          </a:prstGeom>
        </p:spPr>
      </p:pic>
      <p:sp>
        <p:nvSpPr>
          <p:cNvPr id="5" name="Rectangle 4"/>
          <p:cNvSpPr/>
          <p:nvPr/>
        </p:nvSpPr>
        <p:spPr>
          <a:xfrm>
            <a:off x="323528" y="1243609"/>
            <a:ext cx="3877985" cy="369332"/>
          </a:xfrm>
          <a:prstGeom prst="rect">
            <a:avLst/>
          </a:prstGeom>
        </p:spPr>
        <p:txBody>
          <a:bodyPr wrap="none">
            <a:spAutoFit/>
          </a:bodyPr>
          <a:lstStyle/>
          <a:p>
            <a:pPr lvl="0" eaLnBrk="0" fontAlgn="base" hangingPunct="0">
              <a:spcBef>
                <a:spcPct val="0"/>
              </a:spcBef>
              <a:spcAft>
                <a:spcPct val="0"/>
              </a:spcAft>
            </a:pPr>
            <a:r>
              <a:rPr lang="zh-CN" altLang="en-US" dirty="0" smtClean="0">
                <a:latin typeface="黑体" pitchFamily="2" charset="-122"/>
                <a:ea typeface="黑体" pitchFamily="2" charset="-122"/>
              </a:rPr>
              <a:t>一个打飞机的</a:t>
            </a:r>
            <a:r>
              <a:rPr lang="en-US" altLang="zh-CN" dirty="0" smtClean="0">
                <a:latin typeface="黑体" pitchFamily="2" charset="-122"/>
                <a:ea typeface="黑体" pitchFamily="2" charset="-122"/>
              </a:rPr>
              <a:t>Atari</a:t>
            </a:r>
            <a:r>
              <a:rPr lang="zh-CN" altLang="en-US" dirty="0" smtClean="0">
                <a:latin typeface="黑体" pitchFamily="2" charset="-122"/>
                <a:ea typeface="黑体" pitchFamily="2" charset="-122"/>
              </a:rPr>
              <a:t>游戏的</a:t>
            </a:r>
            <a:r>
              <a:rPr lang="en-US" altLang="zh-CN" dirty="0" smtClean="0">
                <a:latin typeface="黑体" pitchFamily="2" charset="-122"/>
                <a:ea typeface="黑体" pitchFamily="2" charset="-122"/>
              </a:rPr>
              <a:t>DQN</a:t>
            </a:r>
            <a:r>
              <a:rPr lang="zh-CN" altLang="en-US" dirty="0" smtClean="0">
                <a:latin typeface="黑体" pitchFamily="2" charset="-122"/>
                <a:ea typeface="黑体" pitchFamily="2" charset="-122"/>
              </a:rPr>
              <a:t>设置：</a:t>
            </a:r>
            <a:endParaRPr lang="en-US" altLang="zh-CN" dirty="0">
              <a:latin typeface="黑体" pitchFamily="2" charset="-122"/>
              <a:ea typeface="黑体" pitchFamily="2" charset="-122"/>
            </a:endParaRPr>
          </a:p>
        </p:txBody>
      </p:sp>
      <p:sp>
        <p:nvSpPr>
          <p:cNvPr id="6" name="Rectangle 5"/>
          <p:cNvSpPr/>
          <p:nvPr/>
        </p:nvSpPr>
        <p:spPr>
          <a:xfrm>
            <a:off x="611560" y="5737152"/>
            <a:ext cx="8208912" cy="646331"/>
          </a:xfrm>
          <a:prstGeom prst="rect">
            <a:avLst/>
          </a:prstGeom>
        </p:spPr>
        <p:txBody>
          <a:bodyPr wrap="square">
            <a:spAutoFit/>
          </a:bodyPr>
          <a:lstStyle/>
          <a:p>
            <a:r>
              <a:rPr lang="en-US" altLang="zh-CN" dirty="0" err="1">
                <a:latin typeface="黑体" pitchFamily="2" charset="-122"/>
                <a:ea typeface="黑体" pitchFamily="2" charset="-122"/>
              </a:rPr>
              <a:t>Volodymyr</a:t>
            </a:r>
            <a:r>
              <a:rPr lang="en-US" altLang="zh-CN" dirty="0">
                <a:latin typeface="黑体" pitchFamily="2" charset="-122"/>
                <a:ea typeface="黑体" pitchFamily="2" charset="-122"/>
              </a:rPr>
              <a:t> </a:t>
            </a:r>
            <a:r>
              <a:rPr lang="en-US" altLang="zh-CN" dirty="0" err="1">
                <a:latin typeface="黑体" pitchFamily="2" charset="-122"/>
                <a:ea typeface="黑体" pitchFamily="2" charset="-122"/>
              </a:rPr>
              <a:t>Mnih</a:t>
            </a:r>
            <a:r>
              <a:rPr lang="en-US" altLang="zh-CN" dirty="0">
                <a:latin typeface="黑体" pitchFamily="2" charset="-122"/>
                <a:ea typeface="黑体" pitchFamily="2" charset="-122"/>
              </a:rPr>
              <a:t> et al. </a:t>
            </a:r>
            <a:r>
              <a:rPr lang="zh-CN" altLang="en-US" dirty="0">
                <a:latin typeface="黑体" pitchFamily="2" charset="-122"/>
                <a:ea typeface="黑体" pitchFamily="2" charset="-122"/>
              </a:rPr>
              <a:t>human-level control through deep reinforcement learning</a:t>
            </a:r>
            <a:r>
              <a:rPr lang="en-US" altLang="zh-CN" dirty="0">
                <a:latin typeface="黑体" pitchFamily="2" charset="-122"/>
                <a:ea typeface="黑体" pitchFamily="2" charset="-122"/>
              </a:rPr>
              <a:t>, Nature, 2015.</a:t>
            </a:r>
            <a:endParaRPr lang="zh-CN" altLang="en-US" dirty="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4"/>
          <p:cNvSpPr/>
          <p:nvPr/>
        </p:nvSpPr>
        <p:spPr>
          <a:xfrm>
            <a:off x="323528" y="1243609"/>
            <a:ext cx="3647152" cy="369332"/>
          </a:xfrm>
          <a:prstGeom prst="rect">
            <a:avLst/>
          </a:prstGeom>
        </p:spPr>
        <p:txBody>
          <a:bodyPr wrap="none">
            <a:spAutoFit/>
          </a:bodyPr>
          <a:lstStyle/>
          <a:p>
            <a:pPr lvl="0" eaLnBrk="0" fontAlgn="base" hangingPunct="0">
              <a:spcBef>
                <a:spcPct val="0"/>
              </a:spcBef>
              <a:spcAft>
                <a:spcPct val="0"/>
              </a:spcAft>
            </a:pPr>
            <a:r>
              <a:rPr lang="zh-CN" altLang="en-US" dirty="0" smtClean="0">
                <a:latin typeface="黑体" pitchFamily="2" charset="-122"/>
                <a:ea typeface="黑体" pitchFamily="2" charset="-122"/>
              </a:rPr>
              <a:t>一个更难的</a:t>
            </a:r>
            <a:r>
              <a:rPr lang="en-US" altLang="zh-CN" dirty="0" smtClean="0">
                <a:latin typeface="黑体" pitchFamily="2" charset="-122"/>
                <a:ea typeface="黑体" pitchFamily="2" charset="-122"/>
              </a:rPr>
              <a:t>Atari</a:t>
            </a:r>
            <a:r>
              <a:rPr lang="zh-CN" altLang="en-US" dirty="0" smtClean="0">
                <a:latin typeface="黑体" pitchFamily="2" charset="-122"/>
                <a:ea typeface="黑体" pitchFamily="2" charset="-122"/>
              </a:rPr>
              <a:t>游戏的</a:t>
            </a:r>
            <a:r>
              <a:rPr lang="en-US" altLang="zh-CN" dirty="0" smtClean="0">
                <a:latin typeface="黑体" pitchFamily="2" charset="-122"/>
                <a:ea typeface="黑体" pitchFamily="2" charset="-122"/>
              </a:rPr>
              <a:t>DQN</a:t>
            </a:r>
            <a:r>
              <a:rPr lang="zh-CN" altLang="en-US" dirty="0" smtClean="0">
                <a:latin typeface="黑体" pitchFamily="2" charset="-122"/>
                <a:ea typeface="黑体" pitchFamily="2" charset="-122"/>
              </a:rPr>
              <a:t>设置：</a:t>
            </a:r>
            <a:endParaRPr lang="en-US" altLang="zh-CN" dirty="0">
              <a:latin typeface="黑体" pitchFamily="2" charset="-122"/>
              <a:ea typeface="黑体" pitchFamily="2" charset="-122"/>
            </a:endParaRPr>
          </a:p>
        </p:txBody>
      </p:sp>
      <p:pic>
        <p:nvPicPr>
          <p:cNvPr id="6" name="Picture 5"/>
          <p:cNvPicPr>
            <a:picLocks noChangeAspect="1"/>
          </p:cNvPicPr>
          <p:nvPr/>
        </p:nvPicPr>
        <p:blipFill>
          <a:blip r:embed="rId1"/>
          <a:stretch>
            <a:fillRect/>
          </a:stretch>
        </p:blipFill>
        <p:spPr>
          <a:xfrm>
            <a:off x="264234" y="2032496"/>
            <a:ext cx="8615532" cy="3174781"/>
          </a:xfrm>
          <a:prstGeom prst="rect">
            <a:avLst/>
          </a:prstGeom>
        </p:spPr>
      </p:pic>
      <p:sp>
        <p:nvSpPr>
          <p:cNvPr id="4" name="Rectangle 3"/>
          <p:cNvSpPr/>
          <p:nvPr/>
        </p:nvSpPr>
        <p:spPr>
          <a:xfrm>
            <a:off x="611560" y="5517232"/>
            <a:ext cx="8064896" cy="646331"/>
          </a:xfrm>
          <a:prstGeom prst="rect">
            <a:avLst/>
          </a:prstGeom>
        </p:spPr>
        <p:txBody>
          <a:bodyPr wrap="square">
            <a:spAutoFit/>
          </a:bodyPr>
          <a:lstStyle/>
          <a:p>
            <a:r>
              <a:rPr lang="en-US" altLang="zh-CN" b="1" dirty="0" err="1" smtClean="0"/>
              <a:t>Xiaoxiao</a:t>
            </a:r>
            <a:r>
              <a:rPr lang="en-US" altLang="zh-CN" b="1" dirty="0" smtClean="0"/>
              <a:t> </a:t>
            </a:r>
            <a:r>
              <a:rPr lang="en-US" altLang="zh-CN" b="1" dirty="0" err="1" smtClean="0"/>
              <a:t>Guo</a:t>
            </a:r>
            <a:r>
              <a:rPr lang="en-US" altLang="zh-CN" b="1" dirty="0" smtClean="0"/>
              <a:t> et al., </a:t>
            </a:r>
            <a:r>
              <a:rPr lang="zh-CN" altLang="en-US" b="1" dirty="0" smtClean="0"/>
              <a:t>Deep </a:t>
            </a:r>
            <a:r>
              <a:rPr lang="zh-CN" altLang="en-US" b="1" dirty="0"/>
              <a:t>learning for real-time Atari game play using offline monte-carlo tree </a:t>
            </a:r>
            <a:r>
              <a:rPr lang="zh-CN" altLang="en-US" b="1" dirty="0" smtClean="0"/>
              <a:t>search</a:t>
            </a:r>
            <a:r>
              <a:rPr lang="en-US" altLang="zh-CN" b="1" dirty="0" smtClean="0"/>
              <a:t>, NIPS, 2016</a:t>
            </a:r>
            <a:endParaRPr lang="zh-CN" alt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 name="Picture 3"/>
          <p:cNvPicPr>
            <a:picLocks noChangeAspect="1"/>
          </p:cNvPicPr>
          <p:nvPr/>
        </p:nvPicPr>
        <p:blipFill>
          <a:blip r:embed="rId1"/>
          <a:stretch>
            <a:fillRect/>
          </a:stretch>
        </p:blipFill>
        <p:spPr>
          <a:xfrm>
            <a:off x="3131840" y="1196752"/>
            <a:ext cx="4106173" cy="5571012"/>
          </a:xfrm>
          <a:prstGeom prst="rect">
            <a:avLst/>
          </a:prstGeom>
        </p:spPr>
      </p:pic>
      <p:sp>
        <p:nvSpPr>
          <p:cNvPr id="8" name="Rectangle 5"/>
          <p:cNvSpPr>
            <a:spLocks noChangeArrowheads="1"/>
          </p:cNvSpPr>
          <p:nvPr/>
        </p:nvSpPr>
        <p:spPr bwMode="auto">
          <a:xfrm>
            <a:off x="323528" y="1268760"/>
            <a:ext cx="2310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smtClean="0">
                <a:latin typeface="黑体" pitchFamily="2" charset="-122"/>
                <a:ea typeface="黑体" pitchFamily="2" charset="-122"/>
              </a:rPr>
              <a:t>DQN</a:t>
            </a:r>
            <a:r>
              <a:rPr lang="zh-CN" altLang="en-US" sz="2400" dirty="0" smtClean="0">
                <a:latin typeface="黑体" pitchFamily="2" charset="-122"/>
                <a:ea typeface="黑体" pitchFamily="2" charset="-122"/>
              </a:rPr>
              <a:t>算法流程：</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5"/>
          <p:cNvSpPr>
            <a:spLocks noChangeArrowheads="1"/>
          </p:cNvSpPr>
          <p:nvPr/>
        </p:nvSpPr>
        <p:spPr bwMode="auto">
          <a:xfrm>
            <a:off x="323528" y="1268760"/>
            <a:ext cx="23100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视频演示：</a:t>
            </a:r>
            <a:endParaRPr lang="en-US" altLang="zh-CN" sz="2400" dirty="0" smtClean="0">
              <a:latin typeface="黑体" pitchFamily="2" charset="-122"/>
              <a:ea typeface="黑体" pitchFamily="2" charset="-122"/>
            </a:endParaRPr>
          </a:p>
        </p:txBody>
      </p:sp>
      <p:pic>
        <p:nvPicPr>
          <p:cNvPr id="5" name="Score 50 No Sound">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493801" y="1844824"/>
            <a:ext cx="8156398" cy="458797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zh-CN" altLang="en-US" sz="4400" b="1" dirty="0">
                <a:solidFill>
                  <a:prstClr val="white"/>
                </a:solidFill>
                <a:latin typeface="Arial" panose="020B0604020202090204" pitchFamily="34" charset="0"/>
              </a:rPr>
              <a:t>强</a:t>
            </a:r>
            <a:r>
              <a:rPr lang="zh-CN" altLang="en-US" sz="4400" b="1" dirty="0" smtClean="0">
                <a:solidFill>
                  <a:prstClr val="white"/>
                </a:solidFill>
                <a:latin typeface="Arial" panose="020B0604020202090204" pitchFamily="34" charset="0"/>
              </a:rPr>
              <a:t>化学习的问题</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5"/>
          <p:cNvSpPr>
            <a:spLocks noChangeArrowheads="1"/>
          </p:cNvSpPr>
          <p:nvPr/>
        </p:nvSpPr>
        <p:spPr bwMode="auto">
          <a:xfrm>
            <a:off x="422539" y="1516142"/>
            <a:ext cx="829892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强化学习与监督学习的区别：</a:t>
            </a:r>
            <a:endParaRPr kumimoji="0" lang="en-US" altLang="zh-CN" sz="2400" b="0" i="0" u="none" strike="noStrike" cap="none" normalizeH="0" baseline="0" dirty="0" smtClean="0">
              <a:ln>
                <a:noFill/>
              </a:ln>
              <a:solidFill>
                <a:schemeClr val="tx1"/>
              </a:solidFill>
              <a:effectLst/>
              <a:latin typeface="黑体" pitchFamily="2" charset="-122"/>
              <a:ea typeface="黑体"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endParaRPr lang="en-US" altLang="zh-CN" sz="2400" dirty="0">
              <a:latin typeface="黑体" pitchFamily="2" charset="-122"/>
              <a:ea typeface="黑体"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a:t>
            </a:r>
            <a:r>
              <a:rPr kumimoji="0" lang="en-US" altLang="zh-CN" sz="2400" b="0" i="0" u="none" strike="noStrike" cap="none" normalizeH="0" baseline="0" dirty="0" smtClean="0">
                <a:ln>
                  <a:noFill/>
                </a:ln>
                <a:solidFill>
                  <a:schemeClr val="tx1"/>
                </a:solidFill>
                <a:effectLst/>
                <a:latin typeface="黑体" pitchFamily="2" charset="-122"/>
                <a:ea typeface="黑体" pitchFamily="2" charset="-122"/>
              </a:rPr>
              <a:t>1</a:t>
            </a: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）训练数据中没有标签，只有奖励</a:t>
            </a:r>
            <a:r>
              <a:rPr lang="zh-CN" altLang="en-US" sz="2400" dirty="0">
                <a:latin typeface="黑体" pitchFamily="2" charset="-122"/>
                <a:ea typeface="黑体" pitchFamily="2" charset="-122"/>
              </a:rPr>
              <a:t>函数</a:t>
            </a: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a:t>
            </a:r>
            <a:r>
              <a:rPr kumimoji="0" lang="en-US" altLang="zh-CN" sz="2400" b="0" i="0" u="none" strike="noStrike" cap="none" normalizeH="0" baseline="0" dirty="0" smtClean="0">
                <a:ln>
                  <a:noFill/>
                </a:ln>
                <a:solidFill>
                  <a:schemeClr val="tx1"/>
                </a:solidFill>
                <a:effectLst/>
                <a:latin typeface="黑体" pitchFamily="2" charset="-122"/>
                <a:ea typeface="黑体" pitchFamily="2" charset="-122"/>
              </a:rPr>
              <a:t>Reward Function</a:t>
            </a: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a:t>
            </a:r>
            <a:r>
              <a:rPr lang="zh-CN" altLang="en-US" sz="2400" dirty="0" smtClean="0">
                <a:latin typeface="黑体" pitchFamily="2" charset="-122"/>
                <a:ea typeface="黑体" pitchFamily="2" charset="-122"/>
              </a:rPr>
              <a:t>。</a:t>
            </a:r>
            <a:endParaRPr lang="en-US" altLang="zh-CN" sz="2400" dirty="0" smtClean="0">
              <a:latin typeface="黑体" pitchFamily="2" charset="-122"/>
              <a:ea typeface="黑体"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a:t>
            </a:r>
            <a:r>
              <a:rPr kumimoji="0" lang="en-US" altLang="zh-CN" sz="2400" b="0" i="0" u="none" strike="noStrike" cap="none" normalizeH="0" baseline="0" dirty="0" smtClean="0">
                <a:ln>
                  <a:noFill/>
                </a:ln>
                <a:solidFill>
                  <a:schemeClr val="tx1"/>
                </a:solidFill>
                <a:effectLst/>
                <a:latin typeface="黑体" pitchFamily="2" charset="-122"/>
                <a:ea typeface="黑体" pitchFamily="2" charset="-122"/>
              </a:rPr>
              <a:t>2</a:t>
            </a:r>
            <a:r>
              <a:rPr kumimoji="0" lang="zh-CN" altLang="en-US" sz="2400" b="0" i="0" u="none" strike="noStrike" cap="none" normalizeH="0" baseline="0" dirty="0" smtClean="0">
                <a:ln>
                  <a:noFill/>
                </a:ln>
                <a:solidFill>
                  <a:schemeClr val="tx1"/>
                </a:solidFill>
                <a:effectLst/>
                <a:latin typeface="黑体" pitchFamily="2" charset="-122"/>
                <a:ea typeface="黑体" pitchFamily="2" charset="-122"/>
              </a:rPr>
              <a:t>）训练数据</a:t>
            </a:r>
            <a:r>
              <a:rPr lang="zh-CN" altLang="en-US" sz="2400" dirty="0" smtClean="0">
                <a:latin typeface="黑体" pitchFamily="2" charset="-122"/>
                <a:ea typeface="黑体" pitchFamily="2" charset="-122"/>
              </a:rPr>
              <a:t>不是现成给定，而是由行为（</a:t>
            </a:r>
            <a:r>
              <a:rPr lang="en-US" altLang="zh-CN" sz="2400" dirty="0" smtClean="0">
                <a:latin typeface="黑体" pitchFamily="2" charset="-122"/>
                <a:ea typeface="黑体" pitchFamily="2" charset="-122"/>
              </a:rPr>
              <a:t>Action</a:t>
            </a:r>
            <a:r>
              <a:rPr lang="zh-CN" altLang="en-US" sz="2400" dirty="0" smtClean="0">
                <a:latin typeface="黑体" pitchFamily="2" charset="-122"/>
                <a:ea typeface="黑体" pitchFamily="2" charset="-122"/>
              </a:rPr>
              <a:t>）</a:t>
            </a:r>
            <a:r>
              <a:rPr lang="zh-CN" altLang="en-US" sz="2400" dirty="0">
                <a:latin typeface="黑体" pitchFamily="2" charset="-122"/>
                <a:ea typeface="黑体" pitchFamily="2" charset="-122"/>
              </a:rPr>
              <a:t>获</a:t>
            </a:r>
            <a:r>
              <a:rPr lang="zh-CN" altLang="en-US" sz="2400" dirty="0" smtClean="0">
                <a:latin typeface="黑体" pitchFamily="2" charset="-122"/>
                <a:ea typeface="黑体" pitchFamily="2" charset="-122"/>
              </a:rPr>
              <a:t>得。</a:t>
            </a:r>
            <a:endParaRPr lang="en-US" altLang="zh-CN" sz="2400" dirty="0" smtClean="0">
              <a:latin typeface="黑体" pitchFamily="2" charset="-122"/>
              <a:ea typeface="黑体"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3</a:t>
            </a:r>
            <a:r>
              <a:rPr lang="zh-CN" altLang="en-US" sz="2400" dirty="0" smtClean="0">
                <a:latin typeface="黑体" pitchFamily="2" charset="-122"/>
                <a:ea typeface="黑体" pitchFamily="2" charset="-122"/>
              </a:rPr>
              <a:t>）现在的行为（</a:t>
            </a:r>
            <a:r>
              <a:rPr lang="en-US" altLang="zh-CN" sz="2400" dirty="0" smtClean="0">
                <a:latin typeface="黑体" pitchFamily="2" charset="-122"/>
                <a:ea typeface="黑体" pitchFamily="2" charset="-122"/>
              </a:rPr>
              <a:t>Action</a:t>
            </a:r>
            <a:r>
              <a:rPr lang="zh-CN" altLang="en-US" sz="2400" dirty="0" smtClean="0">
                <a:latin typeface="黑体" pitchFamily="2" charset="-122"/>
                <a:ea typeface="黑体" pitchFamily="2" charset="-122"/>
              </a:rPr>
              <a:t>）不仅影响后续训练数据的获得，也影响奖励函数（</a:t>
            </a:r>
            <a:r>
              <a:rPr lang="en-US" altLang="zh-CN" sz="2400" dirty="0" smtClean="0">
                <a:latin typeface="黑体" pitchFamily="2" charset="-122"/>
                <a:ea typeface="黑体" pitchFamily="2" charset="-122"/>
              </a:rPr>
              <a:t>Reward Function</a:t>
            </a:r>
            <a:r>
              <a:rPr lang="zh-CN" altLang="en-US" sz="2400" dirty="0" smtClean="0">
                <a:latin typeface="黑体" pitchFamily="2" charset="-122"/>
                <a:ea typeface="黑体" pitchFamily="2" charset="-122"/>
              </a:rPr>
              <a:t>）的取值。</a:t>
            </a:r>
            <a:endParaRPr lang="en-US" altLang="zh-CN" sz="2400" dirty="0" smtClean="0">
              <a:latin typeface="黑体" pitchFamily="2" charset="-122"/>
              <a:ea typeface="黑体" pitchFamily="2" charset="-122"/>
            </a:endParaRPr>
          </a:p>
          <a:p>
            <a:pPr marL="0" marR="0" lvl="0" indent="0" algn="just"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4</a:t>
            </a:r>
            <a:r>
              <a:rPr lang="zh-CN" altLang="en-US" sz="2400" dirty="0" smtClean="0">
                <a:latin typeface="黑体" pitchFamily="2" charset="-122"/>
                <a:ea typeface="黑体" pitchFamily="2" charset="-122"/>
              </a:rPr>
              <a:t>）训练的目的是构建一个“状态</a:t>
            </a:r>
            <a:r>
              <a:rPr lang="en-US" altLang="zh-CN" sz="2400" dirty="0" smtClean="0">
                <a:latin typeface="黑体" pitchFamily="2" charset="-122"/>
                <a:ea typeface="黑体" pitchFamily="2" charset="-122"/>
              </a:rPr>
              <a:t>-&gt;</a:t>
            </a:r>
            <a:r>
              <a:rPr lang="zh-CN" altLang="en-US" sz="2400" dirty="0" smtClean="0">
                <a:latin typeface="黑体" pitchFamily="2" charset="-122"/>
                <a:ea typeface="黑体" pitchFamily="2" charset="-122"/>
              </a:rPr>
              <a:t>行为”的函数，其中状态（</a:t>
            </a:r>
            <a:r>
              <a:rPr lang="en-US" altLang="zh-CN" sz="2400" dirty="0" smtClean="0">
                <a:latin typeface="黑体" pitchFamily="2" charset="-122"/>
                <a:ea typeface="黑体" pitchFamily="2" charset="-122"/>
              </a:rPr>
              <a:t>State</a:t>
            </a:r>
            <a:r>
              <a:rPr lang="zh-CN" altLang="en-US" sz="2400" dirty="0" smtClean="0">
                <a:latin typeface="黑体" pitchFamily="2" charset="-122"/>
                <a:ea typeface="黑体" pitchFamily="2" charset="-122"/>
              </a:rPr>
              <a:t>）描述了目前内部和外部的环境，在此情况下，要使一个智能体（</a:t>
            </a:r>
            <a:r>
              <a:rPr lang="en-US" altLang="zh-CN" sz="2400" dirty="0" smtClean="0">
                <a:latin typeface="黑体" pitchFamily="2" charset="-122"/>
                <a:ea typeface="黑体" pitchFamily="2" charset="-122"/>
              </a:rPr>
              <a:t>Agent</a:t>
            </a:r>
            <a:r>
              <a:rPr lang="zh-CN" altLang="en-US" sz="2400" dirty="0" smtClean="0">
                <a:latin typeface="黑体" pitchFamily="2" charset="-122"/>
                <a:ea typeface="黑体" pitchFamily="2" charset="-122"/>
              </a:rPr>
              <a:t>）在某个特定的状态下，通过这个函数，决定此时应该采取的行为。希望采取这些行为后，最终获得最大的奖励函数值。</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pic>
        <p:nvPicPr>
          <p:cNvPr id="4" name="Picture 3"/>
          <p:cNvPicPr>
            <a:picLocks noChangeAspect="1"/>
          </p:cNvPicPr>
          <p:nvPr/>
        </p:nvPicPr>
        <p:blipFill>
          <a:blip r:embed="rId1"/>
          <a:stretch>
            <a:fillRect/>
          </a:stretch>
        </p:blipFill>
        <p:spPr>
          <a:xfrm>
            <a:off x="4391025" y="3248025"/>
            <a:ext cx="361950" cy="36195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 </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5" name="Picture 4"/>
          <p:cNvPicPr>
            <a:picLocks noChangeAspect="1"/>
          </p:cNvPicPr>
          <p:nvPr/>
        </p:nvPicPr>
        <p:blipFill>
          <a:blip r:embed="rId1"/>
          <a:stretch>
            <a:fillRect/>
          </a:stretch>
        </p:blipFill>
        <p:spPr>
          <a:xfrm>
            <a:off x="1115615" y="1628800"/>
            <a:ext cx="6912769" cy="4633914"/>
          </a:xfrm>
          <a:prstGeom prst="rect">
            <a:avLst/>
          </a:prstGeom>
        </p:spPr>
      </p:pic>
      <p:sp>
        <p:nvSpPr>
          <p:cNvPr id="6" name="Rectangle 5"/>
          <p:cNvSpPr/>
          <p:nvPr/>
        </p:nvSpPr>
        <p:spPr>
          <a:xfrm>
            <a:off x="467544" y="1272389"/>
            <a:ext cx="2839239" cy="369332"/>
          </a:xfrm>
          <a:prstGeom prst="rect">
            <a:avLst/>
          </a:prstGeom>
        </p:spPr>
        <p:txBody>
          <a:bodyPr wrap="none">
            <a:spAutoFit/>
          </a:bodyPr>
          <a:lstStyle/>
          <a:p>
            <a:r>
              <a:rPr lang="zh-CN" altLang="en-US" dirty="0" smtClean="0">
                <a:latin typeface="黑体" pitchFamily="2" charset="-122"/>
                <a:ea typeface="黑体" pitchFamily="2" charset="-122"/>
              </a:rPr>
              <a:t>在</a:t>
            </a:r>
            <a:r>
              <a:rPr lang="en-US" altLang="zh-CN" dirty="0" smtClean="0">
                <a:latin typeface="黑体" pitchFamily="2" charset="-122"/>
                <a:ea typeface="黑体" pitchFamily="2" charset="-122"/>
              </a:rPr>
              <a:t>Atari</a:t>
            </a:r>
            <a:r>
              <a:rPr lang="zh-CN" altLang="en-US" dirty="0">
                <a:latin typeface="黑体" pitchFamily="2" charset="-122"/>
                <a:ea typeface="黑体" pitchFamily="2" charset="-122"/>
              </a:rPr>
              <a:t>游</a:t>
            </a:r>
            <a:r>
              <a:rPr lang="zh-CN" altLang="en-US" dirty="0" smtClean="0">
                <a:latin typeface="黑体" pitchFamily="2" charset="-122"/>
                <a:ea typeface="黑体" pitchFamily="2" charset="-122"/>
              </a:rPr>
              <a:t>戏的测试结果：</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Rectangle 5"/>
          <p:cNvSpPr>
            <a:spLocks noChangeArrowheads="1"/>
          </p:cNvSpPr>
          <p:nvPr/>
        </p:nvSpPr>
        <p:spPr bwMode="auto">
          <a:xfrm>
            <a:off x="467544" y="1628800"/>
            <a:ext cx="795307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smtClean="0">
                <a:latin typeface="黑体" pitchFamily="2" charset="-122"/>
                <a:ea typeface="黑体" pitchFamily="2" charset="-122"/>
              </a:rPr>
              <a:t>Q-learning</a:t>
            </a:r>
            <a:r>
              <a:rPr lang="zh-CN" altLang="en-US" sz="2400" dirty="0" smtClean="0">
                <a:latin typeface="黑体" pitchFamily="2" charset="-122"/>
                <a:ea typeface="黑体" pitchFamily="2" charset="-122"/>
              </a:rPr>
              <a:t>的劣势：</a:t>
            </a:r>
            <a:endParaRPr lang="en-US" altLang="zh-CN" sz="2400" dirty="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）在一些应用中，状态数或行为数很多时，会使</a:t>
            </a:r>
            <a:r>
              <a:rPr lang="en-US" altLang="zh-CN" sz="2400" dirty="0" smtClean="0">
                <a:latin typeface="黑体" pitchFamily="2" charset="-122"/>
                <a:ea typeface="黑体" pitchFamily="2" charset="-122"/>
              </a:rPr>
              <a:t>Q</a:t>
            </a:r>
            <a:r>
              <a:rPr lang="zh-CN" altLang="en-US" sz="2400" dirty="0" smtClean="0">
                <a:latin typeface="黑体" pitchFamily="2" charset="-122"/>
                <a:ea typeface="黑体" pitchFamily="2" charset="-122"/>
              </a:rPr>
              <a:t>函数非常复杂，难以收敛。例如图像方面的应用，状态数是</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像</a:t>
            </a:r>
            <a:r>
              <a:rPr lang="zh-CN" altLang="en-US" sz="2400" dirty="0">
                <a:latin typeface="黑体" pitchFamily="2" charset="-122"/>
                <a:ea typeface="黑体" pitchFamily="2" charset="-122"/>
              </a:rPr>
              <a:t>素</a:t>
            </a:r>
            <a:r>
              <a:rPr lang="zh-CN" altLang="en-US" sz="2400" dirty="0" smtClean="0">
                <a:latin typeface="黑体" pitchFamily="2" charset="-122"/>
                <a:ea typeface="黑体" pitchFamily="2" charset="-122"/>
              </a:rPr>
              <a:t>值取值范围数</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像素个数</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。这样的方法，对图像和任务没有理解，单纯通过大数据来获得收敛。</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2</a:t>
            </a:r>
            <a:r>
              <a:rPr lang="zh-CN" altLang="en-US" sz="2400" dirty="0" smtClean="0">
                <a:latin typeface="黑体" pitchFamily="2" charset="-122"/>
                <a:ea typeface="黑体" pitchFamily="2" charset="-122"/>
              </a:rPr>
              <a:t>）很多程序，如下棋程序等，</a:t>
            </a:r>
            <a:r>
              <a:rPr lang="en-US" altLang="zh-CN" sz="2400" dirty="0" smtClean="0">
                <a:latin typeface="黑体" pitchFamily="2" charset="-122"/>
                <a:ea typeface="黑体" pitchFamily="2" charset="-122"/>
              </a:rPr>
              <a:t>REWARD</a:t>
            </a:r>
            <a:r>
              <a:rPr lang="zh-CN" altLang="en-US" sz="2400" dirty="0" smtClean="0">
                <a:latin typeface="黑体" pitchFamily="2" charset="-122"/>
                <a:ea typeface="黑体" pitchFamily="2" charset="-122"/>
              </a:rPr>
              <a:t>是最后获得（输或赢），不需要对每一个中间步骤都计算</a:t>
            </a:r>
            <a:r>
              <a:rPr lang="en-US" altLang="zh-CN" sz="2400" dirty="0" smtClean="0">
                <a:latin typeface="黑体" pitchFamily="2" charset="-122"/>
                <a:ea typeface="黑体" pitchFamily="2" charset="-122"/>
              </a:rPr>
              <a:t>REWARD.</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2" charset="-122"/>
                <a:ea typeface="黑体" pitchFamily="2" charset="-122"/>
              </a:rPr>
              <a:t>Policy gradient</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7" name="Rectangle 5"/>
              <p:cNvSpPr>
                <a:spLocks noChangeArrowheads="1"/>
              </p:cNvSpPr>
              <p:nvPr/>
            </p:nvSpPr>
            <p:spPr bwMode="auto">
              <a:xfrm>
                <a:off x="595463" y="1484784"/>
                <a:ext cx="795307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smtClean="0">
                    <a:latin typeface="黑体" pitchFamily="2" charset="-122"/>
                    <a:ea typeface="黑体" pitchFamily="2" charset="-122"/>
                  </a:rPr>
                  <a:t>Policy Gradient</a:t>
                </a:r>
                <a:r>
                  <a:rPr lang="zh-CN" altLang="en-US" sz="2400" dirty="0" smtClean="0">
                    <a:latin typeface="黑体" pitchFamily="2" charset="-122"/>
                    <a:ea typeface="黑体" pitchFamily="2" charset="-122"/>
                  </a:rPr>
                  <a:t>主要思想：在每一个状态  下，根据现有的</a:t>
                </a:r>
                <a14:m>
                  <m:oMath xmlns:m="http://schemas.openxmlformats.org/officeDocument/2006/math">
                    <m:r>
                      <a:rPr lang="en-US" altLang="zh-CN" sz="2400" b="0" i="1" smtClean="0">
                        <a:latin typeface="Cambria Math" panose="02040503050406030204" pitchFamily="18" charset="0"/>
                        <a:ea typeface="黑体" pitchFamily="2" charset="-122"/>
                      </a:rPr>
                      <m:t>𝑃</m:t>
                    </m:r>
                    <m:r>
                      <a:rPr lang="en-US" altLang="zh-CN" sz="2400" b="0" i="1" smtClean="0">
                        <a:latin typeface="Cambria Math" panose="02040503050406030204" pitchFamily="18" charset="0"/>
                        <a:ea typeface="黑体" pitchFamily="2" charset="-122"/>
                      </a:rPr>
                      <m:t>(</m:t>
                    </m:r>
                    <m:sSub>
                      <m:sSubPr>
                        <m:ctrlPr>
                          <a:rPr lang="en-US" altLang="zh-CN" sz="2400" b="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𝑎</m:t>
                        </m:r>
                      </m:e>
                      <m:sub>
                        <m:r>
                          <a:rPr lang="en-US" altLang="zh-CN" sz="2400" b="0" i="1" smtClean="0">
                            <a:latin typeface="Cambria Math" panose="02040503050406030204" pitchFamily="18" charset="0"/>
                            <a:ea typeface="黑体" pitchFamily="2" charset="-122"/>
                          </a:rPr>
                          <m:t>𝑡</m:t>
                        </m:r>
                      </m:sub>
                    </m:sSub>
                    <m:r>
                      <a:rPr lang="en-US" altLang="zh-CN" sz="2400" b="0" i="1" smtClean="0">
                        <a:latin typeface="Cambria Math" panose="02040503050406030204" pitchFamily="18" charset="0"/>
                        <a:ea typeface="黑体" pitchFamily="2" charset="-122"/>
                      </a:rPr>
                      <m:t>|</m:t>
                    </m:r>
                    <m:sSub>
                      <m:sSubPr>
                        <m:ctrlPr>
                          <a:rPr lang="en-US" altLang="zh-CN" sz="2400" b="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𝑠</m:t>
                        </m:r>
                      </m:e>
                      <m:sub>
                        <m:r>
                          <a:rPr lang="en-US" altLang="zh-CN" sz="2400" b="0" i="1" smtClean="0">
                            <a:latin typeface="Cambria Math" panose="02040503050406030204" pitchFamily="18" charset="0"/>
                            <a:ea typeface="黑体" pitchFamily="2" charset="-122"/>
                          </a:rPr>
                          <m:t>𝑡</m:t>
                        </m:r>
                      </m:sub>
                    </m:sSub>
                    <m:r>
                      <a:rPr lang="en-US" altLang="zh-CN" sz="2400" b="0" i="1" smtClean="0">
                        <a:latin typeface="Cambria Math" panose="02040503050406030204" pitchFamily="18" charset="0"/>
                        <a:ea typeface="黑体" pitchFamily="2" charset="-122"/>
                      </a:rPr>
                      <m:t>)</m:t>
                    </m:r>
                    <m:r>
                      <a:rPr lang="zh-CN" altLang="en-US" sz="2400" i="1">
                        <a:latin typeface="Cambria Math" panose="02040503050406030204" pitchFamily="18" charset="0"/>
                        <a:ea typeface="黑体" pitchFamily="2" charset="-122"/>
                      </a:rPr>
                      <m:t>采样</m:t>
                    </m:r>
                    <m:sSub>
                      <m:sSubPr>
                        <m:ctrlPr>
                          <a:rPr lang="en-US" altLang="zh-CN" sz="240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𝑎</m:t>
                        </m:r>
                      </m:e>
                      <m:sub>
                        <m:r>
                          <a:rPr lang="en-US" altLang="zh-CN" sz="2400" b="0" i="1" smtClean="0">
                            <a:latin typeface="Cambria Math" panose="02040503050406030204" pitchFamily="18" charset="0"/>
                            <a:ea typeface="黑体" pitchFamily="2" charset="-122"/>
                          </a:rPr>
                          <m:t>𝑡</m:t>
                        </m:r>
                      </m:sub>
                    </m:sSub>
                  </m:oMath>
                </a14:m>
                <a:r>
                  <a:rPr lang="en-US" altLang="zh-CN" sz="2400" dirty="0" smtClean="0">
                    <a:latin typeface="黑体" pitchFamily="2" charset="-122"/>
                    <a:ea typeface="黑体" pitchFamily="2" charset="-122"/>
                  </a:rPr>
                  <a:t>,</a:t>
                </a:r>
                <a:r>
                  <a:rPr lang="zh-CN" altLang="en-US" sz="2400" dirty="0">
                    <a:latin typeface="黑体" pitchFamily="2" charset="-122"/>
                    <a:ea typeface="黑体" pitchFamily="2" charset="-122"/>
                  </a:rPr>
                  <a:t>如</a:t>
                </a:r>
                <a:r>
                  <a:rPr lang="zh-CN" altLang="en-US" sz="2400" dirty="0" smtClean="0">
                    <a:latin typeface="黑体" pitchFamily="2" charset="-122"/>
                    <a:ea typeface="黑体" pitchFamily="2" charset="-122"/>
                  </a:rPr>
                  <a:t>此往复，获得一组状态</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行为对：</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14:m>
                  <m:oMath xmlns:m="http://schemas.openxmlformats.org/officeDocument/2006/math">
                    <m:sSub>
                      <m:sSubPr>
                        <m:ctrlPr>
                          <a:rPr lang="en-US" altLang="zh-CN" sz="240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𝑠</m:t>
                        </m:r>
                      </m:e>
                      <m:sub>
                        <m:r>
                          <a:rPr lang="en-US" altLang="zh-CN" sz="2400" b="0" i="1" smtClean="0">
                            <a:latin typeface="Cambria Math" panose="02040503050406030204" pitchFamily="18" charset="0"/>
                            <a:ea typeface="黑体" pitchFamily="2" charset="-122"/>
                          </a:rPr>
                          <m:t>1</m:t>
                        </m:r>
                      </m:sub>
                    </m:sSub>
                    <m:r>
                      <a:rPr lang="en-US" altLang="zh-CN" sz="2400" b="0" i="1" smtClean="0">
                        <a:latin typeface="Cambria Math" panose="02040503050406030204" pitchFamily="18" charset="0"/>
                        <a:ea typeface="黑体" pitchFamily="2" charset="-122"/>
                      </a:rPr>
                      <m:t>, </m:t>
                    </m:r>
                    <m:sSub>
                      <m:sSubPr>
                        <m:ctrlPr>
                          <a:rPr lang="en-US" altLang="zh-CN" sz="2400" b="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𝑎</m:t>
                        </m:r>
                      </m:e>
                      <m:sub>
                        <m:r>
                          <a:rPr lang="en-US" altLang="zh-CN" sz="2400" b="0" i="1" smtClean="0">
                            <a:latin typeface="Cambria Math" panose="02040503050406030204" pitchFamily="18" charset="0"/>
                            <a:ea typeface="黑体" pitchFamily="2" charset="-122"/>
                          </a:rPr>
                          <m:t>1</m:t>
                        </m:r>
                      </m:sub>
                    </m:sSub>
                    <m:r>
                      <a:rPr lang="en-US" altLang="zh-CN" sz="2400" b="0" i="1" smtClean="0">
                        <a:latin typeface="Cambria Math" panose="02040503050406030204" pitchFamily="18" charset="0"/>
                        <a:ea typeface="黑体" pitchFamily="2" charset="-122"/>
                      </a:rPr>
                      <m:t>,</m:t>
                    </m:r>
                  </m:oMath>
                </a14:m>
                <a:r>
                  <a:rPr lang="en-US" altLang="zh-CN" sz="2400" dirty="0">
                    <a:ea typeface="黑体" pitchFamily="2" charset="-122"/>
                  </a:rPr>
                  <a:t> </a:t>
                </a:r>
                <a14:m>
                  <m:oMath xmlns:m="http://schemas.openxmlformats.org/officeDocument/2006/math">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b="0" i="1" smtClean="0">
                            <a:latin typeface="Cambria Math" panose="02040503050406030204" pitchFamily="18" charset="0"/>
                            <a:ea typeface="黑体" pitchFamily="2" charset="-122"/>
                          </a:rPr>
                          <m:t>2</m:t>
                        </m:r>
                      </m:sub>
                    </m:sSub>
                    <m:r>
                      <a:rPr lang="en-US" altLang="zh-CN" sz="2400" i="1">
                        <a:latin typeface="Cambria Math" panose="02040503050406030204" pitchFamily="18" charset="0"/>
                        <a:ea typeface="黑体" pitchFamily="2" charset="-122"/>
                      </a:rPr>
                      <m:t>, </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b="0" i="1" smtClean="0">
                            <a:latin typeface="Cambria Math" panose="02040503050406030204" pitchFamily="18" charset="0"/>
                            <a:ea typeface="黑体" pitchFamily="2" charset="-122"/>
                          </a:rPr>
                          <m:t>2</m:t>
                        </m:r>
                      </m:sub>
                    </m:sSub>
                    <m:r>
                      <a:rPr lang="en-US" altLang="zh-CN" sz="2400" b="0" i="0" smtClean="0">
                        <a:latin typeface="Cambria Math" panose="02040503050406030204" pitchFamily="18" charset="0"/>
                        <a:ea typeface="黑体" pitchFamily="2" charset="-122"/>
                      </a:rPr>
                      <m:t>,…,</m:t>
                    </m:r>
                    <m:sSub>
                      <m:sSubPr>
                        <m:ctrlPr>
                          <a:rPr lang="en-US" altLang="zh-CN" sz="2400" b="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𝑠</m:t>
                        </m:r>
                      </m:e>
                      <m:sub>
                        <m:r>
                          <a:rPr lang="en-US" altLang="zh-CN" sz="2400" b="0" i="1" smtClean="0">
                            <a:latin typeface="Cambria Math" panose="02040503050406030204" pitchFamily="18" charset="0"/>
                            <a:ea typeface="黑体" pitchFamily="2" charset="-122"/>
                          </a:rPr>
                          <m:t>𝑇</m:t>
                        </m:r>
                      </m:sub>
                    </m:sSub>
                    <m:r>
                      <a:rPr lang="en-US" altLang="zh-CN" sz="2400" b="0" i="1" smtClean="0">
                        <a:latin typeface="Cambria Math" panose="02040503050406030204" pitchFamily="18" charset="0"/>
                        <a:ea typeface="黑体" pitchFamily="2" charset="-122"/>
                      </a:rPr>
                      <m:t>, </m:t>
                    </m:r>
                    <m:r>
                      <a:rPr lang="zh-CN" altLang="en-US" sz="2400" i="1">
                        <a:latin typeface="Cambria Math" panose="02040503050406030204" pitchFamily="18" charset="0"/>
                        <a:ea typeface="黑体" pitchFamily="2" charset="-122"/>
                      </a:rPr>
                      <m:t>此时</m:t>
                    </m:r>
                  </m:oMath>
                </a14:m>
                <a:r>
                  <a:rPr lang="zh-CN" altLang="en-US" sz="2400" dirty="0" smtClean="0">
                    <a:latin typeface="黑体" pitchFamily="2" charset="-122"/>
                    <a:ea typeface="黑体" pitchFamily="2" charset="-122"/>
                  </a:rPr>
                  <a:t>获得最终的</a:t>
                </a:r>
                <a:r>
                  <a:rPr lang="zh-CN" altLang="en-US" sz="2400" dirty="0">
                    <a:latin typeface="黑体" pitchFamily="2" charset="-122"/>
                    <a:ea typeface="黑体" pitchFamily="2" charset="-122"/>
                  </a:rPr>
                  <a:t>奖励</a:t>
                </a:r>
                <a14:m>
                  <m:oMath xmlns:m="http://schemas.openxmlformats.org/officeDocument/2006/math">
                    <m:r>
                      <a:rPr lang="zh-CN" altLang="en-US" sz="2400" i="1" smtClean="0">
                        <a:latin typeface="Cambria Math" panose="02040503050406030204" pitchFamily="18" charset="0"/>
                        <a:ea typeface="黑体" pitchFamily="2" charset="-122"/>
                      </a:rPr>
                      <m:t>函数</m:t>
                    </m:r>
                    <m:sSub>
                      <m:sSubPr>
                        <m:ctrlPr>
                          <a:rPr lang="en-US" altLang="zh-CN" sz="2400" i="1" smtClean="0">
                            <a:latin typeface="Cambria Math" panose="02040503050406030204" pitchFamily="18" charset="0"/>
                            <a:ea typeface="黑体" pitchFamily="2" charset="-122"/>
                          </a:rPr>
                        </m:ctrlPr>
                      </m:sSubPr>
                      <m:e>
                        <m:r>
                          <a:rPr lang="en-US" altLang="zh-CN" sz="2400" b="0" i="1" smtClean="0">
                            <a:latin typeface="Cambria Math" panose="02040503050406030204" pitchFamily="18" charset="0"/>
                            <a:ea typeface="黑体" pitchFamily="2" charset="-122"/>
                          </a:rPr>
                          <m:t>𝑟</m:t>
                        </m:r>
                      </m:e>
                      <m:sub>
                        <m:r>
                          <a:rPr lang="en-US" altLang="zh-CN" sz="2400" b="0" i="1" smtClean="0">
                            <a:latin typeface="Cambria Math" panose="02040503050406030204" pitchFamily="18" charset="0"/>
                            <a:ea typeface="黑体" pitchFamily="2" charset="-122"/>
                          </a:rPr>
                          <m:t>𝑇</m:t>
                        </m:r>
                      </m:sub>
                    </m:sSub>
                    <m:r>
                      <a:rPr lang="zh-CN" altLang="en-US" sz="2400" i="1">
                        <a:latin typeface="Cambria Math" panose="02040503050406030204" pitchFamily="18" charset="0"/>
                        <a:ea typeface="黑体" pitchFamily="2" charset="-122"/>
                      </a:rPr>
                      <m:t>，</m:t>
                    </m:r>
                    <m:r>
                      <a:rPr lang="zh-CN" altLang="en-US" sz="2400" i="1" smtClean="0">
                        <a:latin typeface="Cambria Math" panose="02040503050406030204" pitchFamily="18" charset="0"/>
                        <a:ea typeface="黑体" pitchFamily="2" charset="-122"/>
                      </a:rPr>
                      <m:t>这里</m:t>
                    </m:r>
                  </m:oMath>
                </a14:m>
                <a:r>
                  <a:rPr lang="zh-CN" altLang="en-US" sz="2400" dirty="0" smtClean="0">
                    <a:latin typeface="黑体" pitchFamily="2" charset="-122"/>
                    <a:ea typeface="黑体" pitchFamily="2" charset="-122"/>
                  </a:rPr>
                  <a:t>我们假设</a:t>
                </a:r>
                <a14:m>
                  <m:oMath xmlns:m="http://schemas.openxmlformats.org/officeDocument/2006/math">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𝑟</m:t>
                        </m:r>
                      </m:e>
                      <m:sub>
                        <m:r>
                          <a:rPr lang="en-US" altLang="zh-CN" sz="2400" i="1">
                            <a:latin typeface="Cambria Math" panose="02040503050406030204" pitchFamily="18" charset="0"/>
                            <a:ea typeface="黑体" pitchFamily="2" charset="-122"/>
                          </a:rPr>
                          <m:t>𝑇</m:t>
                        </m:r>
                      </m:sub>
                    </m:sSub>
                    <m:r>
                      <a:rPr lang="zh-CN" altLang="en-US" sz="2400" i="1" smtClean="0">
                        <a:latin typeface="Cambria Math" panose="02040503050406030204" pitchFamily="18" charset="0"/>
                        <a:ea typeface="黑体" pitchFamily="2" charset="-122"/>
                      </a:rPr>
                      <m:t>可</m:t>
                    </m:r>
                    <m:r>
                      <a:rPr lang="zh-CN" altLang="en-US" sz="2400" i="1">
                        <a:latin typeface="Cambria Math" panose="02040503050406030204" pitchFamily="18" charset="0"/>
                        <a:ea typeface="黑体" pitchFamily="2" charset="-122"/>
                      </a:rPr>
                      <m:t>取</m:t>
                    </m:r>
                  </m:oMath>
                </a14:m>
                <a:r>
                  <a:rPr lang="zh-CN" altLang="en-US" sz="2400" dirty="0" smtClean="0">
                    <a:latin typeface="黑体" pitchFamily="2" charset="-122"/>
                    <a:ea typeface="黑体" pitchFamily="2" charset="-122"/>
                  </a:rPr>
                  <a:t>正负值，其中正值表示获得奖励，负值</a:t>
                </a:r>
                <a:r>
                  <a:rPr lang="zh-CN" altLang="en-US" sz="2400" dirty="0">
                    <a:latin typeface="黑体" pitchFamily="2" charset="-122"/>
                    <a:ea typeface="黑体" pitchFamily="2" charset="-122"/>
                  </a:rPr>
                  <a:t>表</a:t>
                </a:r>
                <a:r>
                  <a:rPr lang="zh-CN" altLang="en-US" sz="2400" dirty="0" smtClean="0">
                    <a:latin typeface="黑体" pitchFamily="2" charset="-122"/>
                    <a:ea typeface="黑体" pitchFamily="2" charset="-122"/>
                  </a:rPr>
                  <a:t>示获得惩罚。最终我们根据</a:t>
                </a:r>
                <a14:m>
                  <m:oMath xmlns:m="http://schemas.openxmlformats.org/officeDocument/2006/math">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𝑟</m:t>
                        </m:r>
                      </m:e>
                      <m:sub>
                        <m:r>
                          <a:rPr lang="en-US" altLang="zh-CN" sz="2400" i="1">
                            <a:latin typeface="Cambria Math" panose="02040503050406030204" pitchFamily="18" charset="0"/>
                            <a:ea typeface="黑体" pitchFamily="2" charset="-122"/>
                          </a:rPr>
                          <m:t>𝑇</m:t>
                        </m:r>
                      </m:sub>
                    </m:sSub>
                    <m:r>
                      <a:rPr lang="zh-CN" altLang="en-US" sz="2400" i="1">
                        <a:latin typeface="Cambria Math" panose="02040503050406030204" pitchFamily="18" charset="0"/>
                        <a:ea typeface="黑体" pitchFamily="2" charset="-122"/>
                      </a:rPr>
                      <m:t>去</m:t>
                    </m:r>
                  </m:oMath>
                </a14:m>
                <a:r>
                  <a:rPr lang="zh-CN" altLang="en-US" sz="2400" dirty="0" smtClean="0">
                    <a:latin typeface="黑体" pitchFamily="2" charset="-122"/>
                    <a:ea typeface="黑体" pitchFamily="2" charset="-122"/>
                  </a:rPr>
                  <a:t>修改每一步的</a:t>
                </a:r>
                <a14:m>
                  <m:oMath xmlns:m="http://schemas.openxmlformats.org/officeDocument/2006/math">
                    <m:r>
                      <a:rPr lang="en-US" altLang="zh-CN" sz="2400" i="1">
                        <a:latin typeface="Cambria Math" panose="02040503050406030204" pitchFamily="18" charset="0"/>
                        <a:ea typeface="黑体" pitchFamily="2" charset="-122"/>
                      </a:rPr>
                      <m:t>𝑃</m:t>
                    </m:r>
                    <m:r>
                      <a:rPr lang="en-US" altLang="zh-CN" sz="2400" i="1">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i="1">
                            <a:latin typeface="Cambria Math" panose="02040503050406030204" pitchFamily="18" charset="0"/>
                            <a:ea typeface="黑体" pitchFamily="2" charset="-122"/>
                          </a:rPr>
                          <m:t>𝑡</m:t>
                        </m:r>
                      </m:sub>
                    </m:sSub>
                    <m:r>
                      <a:rPr lang="en-US" altLang="zh-CN" sz="2400" i="1">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i="1">
                            <a:latin typeface="Cambria Math" panose="02040503050406030204" pitchFamily="18" charset="0"/>
                            <a:ea typeface="黑体" pitchFamily="2" charset="-122"/>
                          </a:rPr>
                          <m:t>𝑡</m:t>
                        </m:r>
                      </m:sub>
                    </m:sSub>
                    <m:r>
                      <a:rPr lang="en-US" altLang="zh-CN" sz="2400" i="1">
                        <a:latin typeface="Cambria Math" panose="02040503050406030204" pitchFamily="18" charset="0"/>
                        <a:ea typeface="黑体" pitchFamily="2" charset="-122"/>
                      </a:rPr>
                      <m:t>)</m:t>
                    </m:r>
                  </m:oMath>
                </a14:m>
                <a:r>
                  <a:rPr lang="zh-CN" altLang="en-US" sz="2400" dirty="0" smtClean="0">
                    <a:latin typeface="黑体" pitchFamily="2" charset="-122"/>
                    <a:ea typeface="黑体" pitchFamily="2" charset="-122"/>
                  </a:rPr>
                  <a:t>：</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smtClean="0">
                  <a:latin typeface="黑体" pitchFamily="2" charset="-122"/>
                  <a:ea typeface="黑体" pitchFamily="2" charset="-122"/>
                </a:endParaRPr>
              </a:p>
              <a:p>
                <a:pPr lvl="0" eaLnBrk="0" fontAlgn="base" hangingPunct="0">
                  <a:spcBef>
                    <a:spcPct val="0"/>
                  </a:spcBef>
                  <a:spcAft>
                    <a:spcPct val="0"/>
                  </a:spcAft>
                </a:pPr>
                <a14:m>
                  <m:oMath xmlns:m="http://schemas.openxmlformats.org/officeDocument/2006/math">
                    <m:r>
                      <a:rPr lang="en-US" altLang="zh-CN" sz="2400" b="0" i="1" smtClean="0">
                        <a:latin typeface="Cambria Math" panose="02040503050406030204" pitchFamily="18" charset="0"/>
                        <a:ea typeface="黑体" pitchFamily="2" charset="-122"/>
                      </a:rPr>
                      <m:t>                                  </m:t>
                    </m:r>
                    <m:r>
                      <a:rPr lang="en-US" altLang="zh-CN" sz="2400" i="1">
                        <a:latin typeface="Cambria Math" panose="02040503050406030204" pitchFamily="18" charset="0"/>
                        <a:ea typeface="黑体" pitchFamily="2" charset="-122"/>
                      </a:rPr>
                      <m:t>𝑃</m:t>
                    </m:r>
                    <m:r>
                      <a:rPr lang="en-US" altLang="zh-CN" sz="2400" i="1">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i="1">
                            <a:latin typeface="Cambria Math" panose="02040503050406030204" pitchFamily="18" charset="0"/>
                            <a:ea typeface="黑体" pitchFamily="2" charset="-122"/>
                          </a:rPr>
                          <m:t>𝑡</m:t>
                        </m:r>
                      </m:sub>
                    </m:sSub>
                    <m:r>
                      <a:rPr lang="en-US" altLang="zh-CN" sz="2400" i="1">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i="1">
                            <a:latin typeface="Cambria Math" panose="02040503050406030204" pitchFamily="18" charset="0"/>
                            <a:ea typeface="黑体" pitchFamily="2" charset="-122"/>
                          </a:rPr>
                          <m:t>𝑡</m:t>
                        </m:r>
                      </m:sub>
                    </m:sSub>
                    <m:r>
                      <a:rPr lang="en-US" altLang="zh-CN" sz="2400" i="1">
                        <a:latin typeface="Cambria Math" panose="02040503050406030204" pitchFamily="18" charset="0"/>
                        <a:ea typeface="黑体" pitchFamily="2" charset="-122"/>
                      </a:rPr>
                      <m:t>)</m:t>
                    </m:r>
                  </m:oMath>
                </a14:m>
                <a:r>
                  <a:rPr lang="en-US" altLang="zh-CN" sz="2400" dirty="0" smtClean="0">
                    <a:latin typeface="黑体" pitchFamily="2" charset="-122"/>
                    <a:ea typeface="黑体" pitchFamily="2" charset="-122"/>
                  </a:rPr>
                  <a:t>=</a:t>
                </a:r>
                <a:r>
                  <a:rPr lang="en-US" altLang="zh-CN" sz="2400" dirty="0">
                    <a:ea typeface="黑体" pitchFamily="2" charset="-122"/>
                  </a:rPr>
                  <a:t> </a:t>
                </a:r>
                <a14:m>
                  <m:oMath xmlns:m="http://schemas.openxmlformats.org/officeDocument/2006/math">
                    <m:r>
                      <a:rPr lang="en-US" altLang="zh-CN" sz="2400" i="1">
                        <a:latin typeface="Cambria Math" panose="02040503050406030204" pitchFamily="18" charset="0"/>
                        <a:ea typeface="黑体" pitchFamily="2" charset="-122"/>
                      </a:rPr>
                      <m:t>𝑃</m:t>
                    </m:r>
                    <m:d>
                      <m:dPr>
                        <m:ctrlPr>
                          <a:rPr lang="en-US" altLang="zh-CN" sz="2400" i="1">
                            <a:latin typeface="Cambria Math" panose="02040503050406030204" pitchFamily="18" charset="0"/>
                            <a:ea typeface="黑体" pitchFamily="2" charset="-122"/>
                          </a:rPr>
                        </m:ctrlPr>
                      </m:dPr>
                      <m:e>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i="1">
                                <a:latin typeface="Cambria Math" panose="02040503050406030204" pitchFamily="18" charset="0"/>
                                <a:ea typeface="黑体" pitchFamily="2" charset="-122"/>
                              </a:rPr>
                              <m:t>𝑡</m:t>
                            </m:r>
                          </m:sub>
                        </m:sSub>
                      </m:e>
                      <m:e>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i="1">
                                <a:latin typeface="Cambria Math" panose="02040503050406030204" pitchFamily="18" charset="0"/>
                                <a:ea typeface="黑体" pitchFamily="2" charset="-122"/>
                              </a:rPr>
                              <m:t>𝑡</m:t>
                            </m:r>
                          </m:sub>
                        </m:sSub>
                      </m:e>
                    </m:d>
                    <m:r>
                      <a:rPr lang="en-US" altLang="zh-CN" sz="2400" b="0" i="0" smtClean="0">
                        <a:latin typeface="Cambria Math" panose="02040503050406030204" pitchFamily="18" charset="0"/>
                        <a:ea typeface="黑体" pitchFamily="2" charset="-122"/>
                      </a:rPr>
                      <m:t>+</m:t>
                    </m:r>
                    <m:r>
                      <a:rPr lang="zh-CN" altLang="en-US" sz="2400" i="1" dirty="0" smtClean="0">
                        <a:latin typeface="Cambria Math" panose="02040503050406030204" pitchFamily="18" charset="0"/>
                        <a:ea typeface="黑体" pitchFamily="2" charset="-122"/>
                      </a:rPr>
                      <m:t>𝛼</m:t>
                    </m:r>
                    <m:sSub>
                      <m:sSubPr>
                        <m:ctrlPr>
                          <a:rPr lang="en-US" altLang="zh-CN" sz="2400" i="1" dirty="0" smtClean="0">
                            <a:latin typeface="Cambria Math" panose="02040503050406030204" pitchFamily="18" charset="0"/>
                            <a:ea typeface="黑体" pitchFamily="2" charset="-122"/>
                          </a:rPr>
                        </m:ctrlPr>
                      </m:sSubPr>
                      <m:e>
                        <m:r>
                          <a:rPr lang="en-US" altLang="zh-CN" sz="2400" b="0" i="1" dirty="0" smtClean="0">
                            <a:latin typeface="Cambria Math" panose="02040503050406030204" pitchFamily="18" charset="0"/>
                            <a:ea typeface="黑体" pitchFamily="2" charset="-122"/>
                          </a:rPr>
                          <m:t>𝑟</m:t>
                        </m:r>
                      </m:e>
                      <m:sub>
                        <m:r>
                          <m:rPr>
                            <m:sty m:val="p"/>
                          </m:rPr>
                          <a:rPr lang="en-US" altLang="zh-CN" sz="2400" b="0" i="1" dirty="0">
                            <a:latin typeface="Cambria Math" panose="02040503050406030204" pitchFamily="18" charset="0"/>
                            <a:ea typeface="黑体" pitchFamily="2" charset="-122"/>
                          </a:rPr>
                          <m:t>T</m:t>
                        </m:r>
                      </m:sub>
                    </m:sSub>
                  </m:oMath>
                </a14:m>
                <a:endParaRPr lang="en-US" altLang="zh-CN" sz="2400" dirty="0" smtClean="0">
                  <a:ea typeface="黑体" pitchFamily="2" charset="-122"/>
                </a:endParaRPr>
              </a:p>
              <a:p>
                <a:pPr lvl="0" eaLnBrk="0" fontAlgn="base" hangingPunct="0">
                  <a:spcBef>
                    <a:spcPct val="0"/>
                  </a:spcBef>
                  <a:spcAft>
                    <a:spcPct val="0"/>
                  </a:spcAft>
                </a:pPr>
                <a:endParaRPr lang="en-US" altLang="zh-CN" sz="2400" dirty="0" smtClean="0">
                  <a:latin typeface="黑体" pitchFamily="2" charset="-122"/>
                  <a:ea typeface="黑体" pitchFamily="2" charset="-122"/>
                </a:endParaRPr>
              </a:p>
              <a:p>
                <a:pPr lvl="0" eaLnBrk="0" fontAlgn="base" hangingPunct="0">
                  <a:spcBef>
                    <a:spcPct val="0"/>
                  </a:spcBef>
                  <a:spcAft>
                    <a:spcPct val="0"/>
                  </a:spcAft>
                </a:pPr>
                <a:r>
                  <a:rPr lang="zh-CN" altLang="en-US" sz="2400" dirty="0">
                    <a:latin typeface="黑体" pitchFamily="2" charset="-122"/>
                    <a:ea typeface="黑体" pitchFamily="2" charset="-122"/>
                  </a:rPr>
                  <a:t>如果</a:t>
                </a:r>
                <a14:m>
                  <m:oMath xmlns:m="http://schemas.openxmlformats.org/officeDocument/2006/math">
                    <m:r>
                      <a:rPr lang="en-US" altLang="zh-CN" sz="2400" i="1">
                        <a:latin typeface="Cambria Math" panose="02040503050406030204" pitchFamily="18" charset="0"/>
                        <a:ea typeface="黑体" pitchFamily="2" charset="-122"/>
                      </a:rPr>
                      <m:t>𝑃</m:t>
                    </m:r>
                    <m:r>
                      <a:rPr lang="en-US" altLang="zh-CN" sz="2400" i="1">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i="1">
                            <a:latin typeface="Cambria Math" panose="02040503050406030204" pitchFamily="18" charset="0"/>
                            <a:ea typeface="黑体" pitchFamily="2" charset="-122"/>
                          </a:rPr>
                          <m:t>𝑡</m:t>
                        </m:r>
                      </m:sub>
                    </m:sSub>
                    <m:r>
                      <a:rPr lang="en-US" altLang="zh-CN" sz="2400" i="1">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i="1">
                            <a:latin typeface="Cambria Math" panose="02040503050406030204" pitchFamily="18" charset="0"/>
                            <a:ea typeface="黑体" pitchFamily="2" charset="-122"/>
                          </a:rPr>
                          <m:t>𝑡</m:t>
                        </m:r>
                      </m:sub>
                    </m:sSub>
                    <m:r>
                      <a:rPr lang="en-US" altLang="zh-CN" sz="2400" i="1">
                        <a:latin typeface="Cambria Math" panose="02040503050406030204" pitchFamily="18" charset="0"/>
                        <a:ea typeface="黑体" pitchFamily="2" charset="-122"/>
                      </a:rPr>
                      <m:t>)</m:t>
                    </m:r>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𝑄</m:t>
                    </m:r>
                    <m:d>
                      <m:dPr>
                        <m:ctrlPr>
                          <a:rPr lang="en-US" altLang="zh-CN" sz="2400" b="0" i="1" smtClean="0">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i="1">
                                <a:latin typeface="Cambria Math" panose="02040503050406030204" pitchFamily="18" charset="0"/>
                                <a:ea typeface="黑体" pitchFamily="2" charset="-122"/>
                              </a:rPr>
                              <m:t>𝑡</m:t>
                            </m:r>
                          </m:sub>
                        </m:sSub>
                        <m:r>
                          <a:rPr lang="en-US" altLang="zh-CN" sz="2400" b="0" i="0" smtClean="0">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i="1">
                                <a:latin typeface="Cambria Math" panose="02040503050406030204" pitchFamily="18" charset="0"/>
                                <a:ea typeface="黑体" pitchFamily="2" charset="-122"/>
                              </a:rPr>
                              <m:t>𝑡</m:t>
                            </m:r>
                          </m:sub>
                        </m:sSub>
                        <m:r>
                          <a:rPr lang="en-US" altLang="zh-CN" sz="2400" b="0" i="0" smtClean="0">
                            <a:latin typeface="Cambria Math" panose="02040503050406030204" pitchFamily="18" charset="0"/>
                            <a:ea typeface="黑体" pitchFamily="2" charset="-122"/>
                          </a:rPr>
                          <m:t>,</m:t>
                        </m:r>
                        <m:r>
                          <m:rPr>
                            <m:sty m:val="p"/>
                          </m:rPr>
                          <a:rPr lang="el-GR" altLang="zh-CN" sz="2400" b="0" i="1" smtClean="0">
                            <a:latin typeface="Cambria Math" panose="02040503050406030204" pitchFamily="18" charset="0"/>
                            <a:ea typeface="Cambria Math" panose="02040503050406030204" pitchFamily="18" charset="0"/>
                          </a:rPr>
                          <m:t>θ</m:t>
                        </m:r>
                      </m:e>
                    </m:d>
                  </m:oMath>
                </a14:m>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则有：</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smtClean="0">
                  <a:latin typeface="黑体" pitchFamily="2" charset="-122"/>
                  <a:ea typeface="黑体" pitchFamily="2" charset="-122"/>
                </a:endParaRPr>
              </a:p>
              <a:p>
                <a:pPr lv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ea typeface="Cambria Math" panose="02040503050406030204" pitchFamily="18" charset="0"/>
                        </a:rPr>
                        <m:t>𝜃</m:t>
                      </m:r>
                      <m:r>
                        <a:rPr lang="en-US" altLang="zh-CN" sz="2400" i="1">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𝜃</m:t>
                      </m:r>
                      <m:r>
                        <a:rPr lang="en-US" altLang="zh-CN" sz="2400" b="0" i="1" smtClean="0">
                          <a:latin typeface="Cambria Math" panose="02040503050406030204" pitchFamily="18" charset="0"/>
                          <a:ea typeface="Cambria Math" panose="02040503050406030204" pitchFamily="18" charset="0"/>
                        </a:rPr>
                        <m:t>+ </m:t>
                      </m:r>
                      <m:r>
                        <a:rPr lang="zh-CN" altLang="en-US" sz="2400" i="1" dirty="0">
                          <a:latin typeface="Cambria Math" panose="02040503050406030204" pitchFamily="18" charset="0"/>
                          <a:ea typeface="黑体" pitchFamily="2" charset="-122"/>
                        </a:rPr>
                        <m:t>𝛼</m:t>
                      </m:r>
                      <m:sSub>
                        <m:sSubPr>
                          <m:ctrlPr>
                            <a:rPr lang="en-US" altLang="zh-CN" sz="2400" i="1" dirty="0">
                              <a:latin typeface="Cambria Math" panose="02040503050406030204" pitchFamily="18" charset="0"/>
                              <a:ea typeface="黑体" pitchFamily="2" charset="-122"/>
                            </a:rPr>
                          </m:ctrlPr>
                        </m:sSubPr>
                        <m:e>
                          <m:r>
                            <a:rPr lang="en-US" altLang="zh-CN" sz="2400" i="1" dirty="0">
                              <a:latin typeface="Cambria Math" panose="02040503050406030204" pitchFamily="18" charset="0"/>
                              <a:ea typeface="黑体" pitchFamily="2" charset="-122"/>
                            </a:rPr>
                            <m:t>𝑟</m:t>
                          </m:r>
                        </m:e>
                        <m:sub>
                          <m:r>
                            <a:rPr lang="en-US" altLang="zh-CN" sz="2400" i="1" dirty="0">
                              <a:latin typeface="Cambria Math" panose="02040503050406030204" pitchFamily="18" charset="0"/>
                              <a:ea typeface="黑体" pitchFamily="2" charset="-122"/>
                            </a:rPr>
                            <m:t>𝑡</m:t>
                          </m:r>
                        </m:sub>
                      </m:sSub>
                      <m:sSub>
                        <m:sSubPr>
                          <m:ctrlPr>
                            <a:rPr lang="en-US" altLang="zh-CN" sz="2400" i="1" dirty="0" smtClean="0">
                              <a:latin typeface="Cambria Math" panose="02040503050406030204" pitchFamily="18" charset="0"/>
                              <a:ea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m:t>
                          </m:r>
                        </m:e>
                        <m:sub>
                          <m:r>
                            <a:rPr lang="zh-CN" altLang="en-US" sz="2400" i="1" dirty="0" smtClean="0">
                              <a:latin typeface="Cambria Math" panose="02040503050406030204" pitchFamily="18" charset="0"/>
                              <a:ea typeface="Cambria Math" panose="02040503050406030204" pitchFamily="18" charset="0"/>
                            </a:rPr>
                            <m:t>𝜃</m:t>
                          </m:r>
                        </m:sub>
                      </m:sSub>
                      <m:r>
                        <a:rPr lang="en-US" altLang="zh-CN" sz="2400" i="1">
                          <a:latin typeface="Cambria Math" panose="02040503050406030204" pitchFamily="18" charset="0"/>
                          <a:ea typeface="Cambria Math" panose="02040503050406030204" pitchFamily="18" charset="0"/>
                        </a:rPr>
                        <m:t>𝑄</m:t>
                      </m:r>
                      <m:d>
                        <m:dPr>
                          <m:ctrlPr>
                            <a:rPr lang="en-US" altLang="zh-CN" sz="2400" i="1">
                              <a:latin typeface="Cambria Math" panose="02040503050406030204" pitchFamily="18" charset="0"/>
                              <a:ea typeface="Cambria Math" panose="02040503050406030204" pitchFamily="18" charset="0"/>
                            </a:rPr>
                          </m:ctrlPr>
                        </m:dPr>
                        <m:e>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𝑠</m:t>
                              </m:r>
                            </m:e>
                            <m:sub>
                              <m:r>
                                <a:rPr lang="en-US" altLang="zh-CN" sz="2400" i="1">
                                  <a:latin typeface="Cambria Math" panose="02040503050406030204" pitchFamily="18" charset="0"/>
                                  <a:ea typeface="黑体" pitchFamily="2" charset="-122"/>
                                </a:rPr>
                                <m:t>𝑡</m:t>
                              </m:r>
                            </m:sub>
                          </m:sSub>
                          <m:r>
                            <a:rPr lang="en-US" altLang="zh-CN" sz="2400">
                              <a:latin typeface="Cambria Math" panose="02040503050406030204" pitchFamily="18" charset="0"/>
                              <a:ea typeface="黑体" pitchFamily="2" charset="-122"/>
                            </a:rPr>
                            <m:t>,</m:t>
                          </m:r>
                          <m:sSub>
                            <m:sSubPr>
                              <m:ctrlPr>
                                <a:rPr lang="en-US" altLang="zh-CN" sz="2400" i="1">
                                  <a:latin typeface="Cambria Math" panose="02040503050406030204" pitchFamily="18" charset="0"/>
                                  <a:ea typeface="黑体" pitchFamily="2" charset="-122"/>
                                </a:rPr>
                              </m:ctrlPr>
                            </m:sSubPr>
                            <m:e>
                              <m:r>
                                <a:rPr lang="en-US" altLang="zh-CN" sz="2400" i="1">
                                  <a:latin typeface="Cambria Math" panose="02040503050406030204" pitchFamily="18" charset="0"/>
                                  <a:ea typeface="黑体" pitchFamily="2" charset="-122"/>
                                </a:rPr>
                                <m:t>𝑎</m:t>
                              </m:r>
                            </m:e>
                            <m:sub>
                              <m:r>
                                <a:rPr lang="en-US" altLang="zh-CN" sz="2400" i="1">
                                  <a:latin typeface="Cambria Math" panose="02040503050406030204" pitchFamily="18" charset="0"/>
                                  <a:ea typeface="黑体" pitchFamily="2" charset="-122"/>
                                </a:rPr>
                                <m:t>𝑡</m:t>
                              </m:r>
                            </m:sub>
                          </m:sSub>
                          <m:r>
                            <a:rPr lang="en-US" altLang="zh-CN" sz="2400">
                              <a:latin typeface="Cambria Math" panose="02040503050406030204" pitchFamily="18" charset="0"/>
                              <a:ea typeface="黑体" pitchFamily="2" charset="-122"/>
                            </a:rPr>
                            <m:t>,</m:t>
                          </m:r>
                          <m:r>
                            <m:rPr>
                              <m:sty m:val="p"/>
                            </m:rPr>
                            <a:rPr lang="el-GR" altLang="zh-CN" sz="2400" i="1">
                              <a:latin typeface="Cambria Math" panose="02040503050406030204" pitchFamily="18" charset="0"/>
                              <a:ea typeface="Cambria Math" panose="02040503050406030204" pitchFamily="18" charset="0"/>
                            </a:rPr>
                            <m:t>θ</m:t>
                          </m:r>
                        </m:e>
                      </m:d>
                    </m:oMath>
                  </m:oMathPara>
                </a14:m>
                <a:endParaRPr lang="en-US" altLang="zh-CN" sz="2400" dirty="0" smtClean="0">
                  <a:latin typeface="黑体" pitchFamily="2" charset="-122"/>
                  <a:ea typeface="黑体" pitchFamily="2" charset="-122"/>
                </a:endParaRPr>
              </a:p>
            </p:txBody>
          </p:sp>
        </mc:Choice>
        <mc:Fallback>
          <p:sp>
            <p:nvSpPr>
              <p:cNvPr id="7" name="Rectangle 5"/>
              <p:cNvSpPr>
                <a:spLocks noRot="1" noChangeAspect="1" noMove="1" noResize="1" noEditPoints="1" noAdjustHandles="1" noChangeArrowheads="1" noChangeShapeType="1" noTextEdit="1"/>
              </p:cNvSpPr>
              <p:nvPr/>
            </p:nvSpPr>
            <p:spPr bwMode="auto">
              <a:xfrm>
                <a:off x="595463" y="1484784"/>
                <a:ext cx="7953073" cy="4154984"/>
              </a:xfrm>
              <a:prstGeom prst="rect">
                <a:avLst/>
              </a:prstGeom>
              <a:blipFill rotWithShape="1">
                <a:blip r:embed="rId1"/>
                <a:stretch>
                  <a:fillRect l="-6" t="-4" r="2" b="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2" charset="-122"/>
                <a:ea typeface="黑体" pitchFamily="2" charset="-122"/>
              </a:rPr>
              <a:t>Policy gradient</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7" name="Rectangle 5"/>
              <p:cNvSpPr>
                <a:spLocks noChangeArrowheads="1"/>
              </p:cNvSpPr>
              <p:nvPr/>
            </p:nvSpPr>
            <p:spPr bwMode="auto">
              <a:xfrm>
                <a:off x="350603" y="1412776"/>
                <a:ext cx="79530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400" dirty="0" smtClean="0">
                    <a:latin typeface="黑体" pitchFamily="2" charset="-122"/>
                    <a:ea typeface="黑体" pitchFamily="2" charset="-122"/>
                  </a:rPr>
                  <a:t>Policy Gradient </a:t>
                </a:r>
                <a:r>
                  <a:rPr lang="zh-CN" altLang="en-US" sz="2400" dirty="0" smtClean="0">
                    <a:latin typeface="黑体" pitchFamily="2" charset="-122"/>
                    <a:ea typeface="黑体" pitchFamily="2" charset="-122"/>
                  </a:rPr>
                  <a:t>的改进：上述算法的缺点是，我们需要非常精确的设置</a:t>
                </a:r>
                <a14:m>
                  <m:oMath xmlns:m="http://schemas.openxmlformats.org/officeDocument/2006/math">
                    <m:sSub>
                      <m:sSubPr>
                        <m:ctrlPr>
                          <a:rPr lang="en-US" altLang="zh-CN" sz="2400" i="1" dirty="0">
                            <a:latin typeface="Cambria Math" panose="02040503050406030204" pitchFamily="18" charset="0"/>
                            <a:ea typeface="黑体" pitchFamily="2" charset="-122"/>
                          </a:rPr>
                        </m:ctrlPr>
                      </m:sSubPr>
                      <m:e>
                        <m:r>
                          <a:rPr lang="en-US" altLang="zh-CN" sz="2400" i="1" dirty="0">
                            <a:latin typeface="Cambria Math" panose="02040503050406030204" pitchFamily="18" charset="0"/>
                            <a:ea typeface="黑体" pitchFamily="2" charset="-122"/>
                          </a:rPr>
                          <m:t>𝑟</m:t>
                        </m:r>
                      </m:e>
                      <m:sub>
                        <m:r>
                          <m:rPr>
                            <m:sty m:val="p"/>
                          </m:rPr>
                          <a:rPr lang="en-US" altLang="zh-CN" sz="2400" i="1" dirty="0" smtClean="0">
                            <a:latin typeface="Cambria Math" panose="02040503050406030204" pitchFamily="18" charset="0"/>
                            <a:ea typeface="黑体" pitchFamily="2" charset="-122"/>
                          </a:rPr>
                          <m:t>T</m:t>
                        </m:r>
                      </m:sub>
                    </m:sSub>
                    <m:r>
                      <a:rPr lang="zh-CN" altLang="en-US" sz="2400" i="1" dirty="0" smtClean="0">
                        <a:latin typeface="Cambria Math" panose="02040503050406030204" pitchFamily="18" charset="0"/>
                        <a:ea typeface="黑体" pitchFamily="2" charset="-122"/>
                      </a:rPr>
                      <m:t>的</m:t>
                    </m:r>
                  </m:oMath>
                </a14:m>
                <a:r>
                  <a:rPr lang="zh-CN" altLang="en-US" sz="2400" dirty="0" smtClean="0">
                    <a:latin typeface="黑体" pitchFamily="2" charset="-122"/>
                    <a:ea typeface="黑体" pitchFamily="2" charset="-122"/>
                  </a:rPr>
                  <a:t>值，否则很可能出现</a:t>
                </a:r>
                <a:r>
                  <a:rPr lang="en-US" altLang="zh-CN" sz="2400" dirty="0" smtClean="0">
                    <a:latin typeface="黑体" pitchFamily="2" charset="-122"/>
                    <a:ea typeface="黑体" pitchFamily="2" charset="-122"/>
                  </a:rPr>
                  <a:t>P</a:t>
                </a:r>
                <a:r>
                  <a:rPr lang="zh-CN" altLang="en-US" sz="2400" dirty="0" smtClean="0">
                    <a:latin typeface="黑体" pitchFamily="2" charset="-122"/>
                    <a:ea typeface="黑体" pitchFamily="2" charset="-122"/>
                  </a:rPr>
                  <a:t>一直上涨或一直下降。一个主要的改进是如下：</a:t>
                </a:r>
                <a:endParaRPr lang="en-US" altLang="zh-CN" sz="2400" dirty="0" smtClean="0">
                  <a:latin typeface="黑体" pitchFamily="2" charset="-122"/>
                  <a:ea typeface="黑体" pitchFamily="2" charset="-122"/>
                </a:endParaRPr>
              </a:p>
            </p:txBody>
          </p:sp>
        </mc:Choice>
        <mc:Fallback>
          <p:sp>
            <p:nvSpPr>
              <p:cNvPr id="7" name="Rectangle 5"/>
              <p:cNvSpPr>
                <a:spLocks noRot="1" noChangeAspect="1" noMove="1" noResize="1" noEditPoints="1" noAdjustHandles="1" noChangeArrowheads="1" noChangeShapeType="1" noTextEdit="1"/>
              </p:cNvSpPr>
              <p:nvPr/>
            </p:nvSpPr>
            <p:spPr bwMode="auto">
              <a:xfrm>
                <a:off x="350603" y="1412776"/>
                <a:ext cx="7953073" cy="1200329"/>
              </a:xfrm>
              <a:prstGeom prst="rect">
                <a:avLst/>
              </a:prstGeom>
              <a:blipFill rotWithShape="1">
                <a:blip r:embed="rId1"/>
                <a:stretch>
                  <a:fillRect l="-1" t="-45" r="5" b="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2483768" y="2832714"/>
                <a:ext cx="3564437" cy="369332"/>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黑体" pitchFamily="2" charset="-122"/>
                      </a:rPr>
                      <m:t> </m:t>
                    </m:r>
                    <m:r>
                      <a:rPr lang="en-US" altLang="zh-CN" i="1">
                        <a:latin typeface="Cambria Math" panose="02040503050406030204" pitchFamily="18" charset="0"/>
                        <a:ea typeface="黑体" pitchFamily="2" charset="-122"/>
                      </a:rPr>
                      <m:t>𝑃</m:t>
                    </m:r>
                    <m:r>
                      <a:rPr lang="en-US" altLang="zh-CN" i="1">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𝑎</m:t>
                        </m:r>
                      </m:e>
                      <m:sub>
                        <m:r>
                          <a:rPr lang="en-US" altLang="zh-CN" i="1">
                            <a:latin typeface="Cambria Math" panose="02040503050406030204" pitchFamily="18" charset="0"/>
                            <a:ea typeface="黑体" pitchFamily="2" charset="-122"/>
                          </a:rPr>
                          <m:t>𝑡</m:t>
                        </m:r>
                      </m:sub>
                    </m:sSub>
                    <m:r>
                      <a:rPr lang="en-US" altLang="zh-CN" i="1">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i="1">
                        <a:latin typeface="Cambria Math" panose="02040503050406030204" pitchFamily="18" charset="0"/>
                        <a:ea typeface="黑体" pitchFamily="2" charset="-122"/>
                      </a:rPr>
                      <m:t>)</m:t>
                    </m:r>
                  </m:oMath>
                </a14:m>
                <a:r>
                  <a:rPr lang="en-US" altLang="zh-CN" dirty="0">
                    <a:latin typeface="黑体" pitchFamily="2" charset="-122"/>
                    <a:ea typeface="黑体" pitchFamily="2" charset="-122"/>
                  </a:rPr>
                  <a:t>=</a:t>
                </a:r>
                <a:r>
                  <a:rPr lang="en-US" altLang="zh-CN" dirty="0">
                    <a:ea typeface="黑体" pitchFamily="2" charset="-122"/>
                  </a:rPr>
                  <a:t> </a:t>
                </a:r>
                <a14:m>
                  <m:oMath xmlns:m="http://schemas.openxmlformats.org/officeDocument/2006/math">
                    <m:r>
                      <a:rPr lang="en-US" altLang="zh-CN" i="1">
                        <a:latin typeface="Cambria Math" panose="02040503050406030204" pitchFamily="18" charset="0"/>
                        <a:ea typeface="黑体" pitchFamily="2" charset="-122"/>
                      </a:rPr>
                      <m:t>𝑃</m:t>
                    </m:r>
                    <m:d>
                      <m:dPr>
                        <m:ctrlPr>
                          <a:rPr lang="en-US" altLang="zh-CN" i="1">
                            <a:latin typeface="Cambria Math" panose="02040503050406030204" pitchFamily="18" charset="0"/>
                            <a:ea typeface="黑体" pitchFamily="2" charset="-122"/>
                          </a:rPr>
                        </m:ctrlPr>
                      </m:dPr>
                      <m:e>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𝑎</m:t>
                            </m:r>
                          </m:e>
                          <m:sub>
                            <m:r>
                              <a:rPr lang="en-US" altLang="zh-CN" i="1">
                                <a:latin typeface="Cambria Math" panose="02040503050406030204" pitchFamily="18" charset="0"/>
                                <a:ea typeface="黑体" pitchFamily="2" charset="-122"/>
                              </a:rPr>
                              <m:t>𝑡</m:t>
                            </m:r>
                          </m:sub>
                        </m:sSub>
                      </m:e>
                      <m:e>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e>
                    </m:d>
                    <m:r>
                      <a:rPr lang="en-US" altLang="zh-CN">
                        <a:latin typeface="Cambria Math" panose="02040503050406030204" pitchFamily="18" charset="0"/>
                        <a:ea typeface="黑体" pitchFamily="2" charset="-122"/>
                      </a:rPr>
                      <m:t>+</m:t>
                    </m:r>
                    <m:r>
                      <a:rPr lang="zh-CN" altLang="en-US" i="1" dirty="0">
                        <a:latin typeface="Cambria Math" panose="02040503050406030204" pitchFamily="18" charset="0"/>
                        <a:ea typeface="黑体" pitchFamily="2" charset="-122"/>
                      </a:rPr>
                      <m:t>𝛼</m:t>
                    </m:r>
                    <m:sSub>
                      <m:sSubPr>
                        <m:ctrlPr>
                          <a:rPr lang="en-US" altLang="zh-CN" i="1" dirty="0">
                            <a:latin typeface="Cambria Math" panose="02040503050406030204" pitchFamily="18" charset="0"/>
                            <a:ea typeface="黑体" pitchFamily="2" charset="-122"/>
                          </a:rPr>
                        </m:ctrlPr>
                      </m:sSubPr>
                      <m:e>
                        <m:r>
                          <a:rPr lang="en-US" altLang="zh-CN" b="0" i="1" dirty="0" smtClean="0">
                            <a:latin typeface="Cambria Math" panose="02040503050406030204" pitchFamily="18" charset="0"/>
                            <a:ea typeface="黑体" pitchFamily="2" charset="-122"/>
                          </a:rPr>
                          <m:t>(</m:t>
                        </m:r>
                        <m:r>
                          <a:rPr lang="en-US" altLang="zh-CN" i="1" dirty="0">
                            <a:latin typeface="Cambria Math" panose="02040503050406030204" pitchFamily="18" charset="0"/>
                            <a:ea typeface="黑体" pitchFamily="2" charset="-122"/>
                          </a:rPr>
                          <m:t>𝑟</m:t>
                        </m:r>
                      </m:e>
                      <m:sub>
                        <m:r>
                          <m:rPr>
                            <m:sty m:val="p"/>
                          </m:rPr>
                          <a:rPr lang="en-US" altLang="zh-CN" i="1" dirty="0">
                            <a:latin typeface="Cambria Math" panose="02040503050406030204" pitchFamily="18" charset="0"/>
                            <a:ea typeface="黑体" pitchFamily="2" charset="-122"/>
                          </a:rPr>
                          <m:t>T</m:t>
                        </m:r>
                      </m:sub>
                    </m:sSub>
                    <m:r>
                      <a:rPr lang="en-US" altLang="zh-CN" b="0" i="1" dirty="0" smtClean="0">
                        <a:latin typeface="Cambria Math" panose="02040503050406030204" pitchFamily="18" charset="0"/>
                        <a:ea typeface="黑体" pitchFamily="2" charset="-122"/>
                      </a:rPr>
                      <m:t>−</m:t>
                    </m:r>
                    <m:r>
                      <a:rPr lang="en-US" altLang="zh-CN" b="0" i="1" dirty="0" smtClean="0">
                        <a:latin typeface="Cambria Math" panose="02040503050406030204" pitchFamily="18" charset="0"/>
                        <a:ea typeface="黑体" pitchFamily="2" charset="-122"/>
                      </a:rPr>
                      <m:t>𝑉</m:t>
                    </m:r>
                    <m:r>
                      <a:rPr lang="en-US" altLang="zh-CN" b="0" i="1" dirty="0" smtClean="0">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b="0" i="1" dirty="0" smtClean="0">
                        <a:latin typeface="Cambria Math" panose="02040503050406030204" pitchFamily="18" charset="0"/>
                        <a:ea typeface="黑体" pitchFamily="2" charset="-122"/>
                      </a:rPr>
                      <m:t>))</m:t>
                    </m:r>
                  </m:oMath>
                </a14:m>
                <a:endParaRPr lang="zh-CN" altLang="en-US" dirty="0"/>
              </a:p>
            </p:txBody>
          </p:sp>
        </mc:Choice>
        <mc:Fallback>
          <p:sp>
            <p:nvSpPr>
              <p:cNvPr id="4" name="Rectangle 3"/>
              <p:cNvSpPr>
                <a:spLocks noRot="1" noChangeAspect="1" noMove="1" noResize="1" noEditPoints="1" noAdjustHandles="1" noChangeArrowheads="1" noChangeShapeType="1" noTextEdit="1"/>
              </p:cNvSpPr>
              <p:nvPr/>
            </p:nvSpPr>
            <p:spPr>
              <a:xfrm>
                <a:off x="2483768" y="2832714"/>
                <a:ext cx="3564437" cy="369332"/>
              </a:xfrm>
              <a:prstGeom prst="rect">
                <a:avLst/>
              </a:prstGeom>
              <a:blipFill rotWithShape="1">
                <a:blip r:embed="rId2"/>
                <a:stretch>
                  <a:fillRect l="-8" t="-166" r="-1786" b="102"/>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2514879" y="4292343"/>
            <a:ext cx="2838450" cy="942975"/>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2195736" y="3457559"/>
                <a:ext cx="417646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 </m:t>
                      </m:r>
                      <m:r>
                        <a:rPr lang="zh-CN" altLang="en-US" i="1" dirty="0">
                          <a:latin typeface="Cambria Math" panose="02040503050406030204" pitchFamily="18" charset="0"/>
                          <a:ea typeface="黑体" pitchFamily="2" charset="-122"/>
                        </a:rPr>
                        <m:t>𝛼</m:t>
                      </m:r>
                      <m:sSub>
                        <m:sSubPr>
                          <m:ctrlPr>
                            <a:rPr lang="en-US" altLang="zh-CN" i="1" dirty="0">
                              <a:latin typeface="Cambria Math" panose="02040503050406030204" pitchFamily="18" charset="0"/>
                              <a:ea typeface="黑体" pitchFamily="2" charset="-122"/>
                            </a:rPr>
                          </m:ctrlPr>
                        </m:sSubPr>
                        <m:e>
                          <m:r>
                            <a:rPr lang="en-US" altLang="zh-CN" i="1" dirty="0">
                              <a:latin typeface="Cambria Math" panose="02040503050406030204" pitchFamily="18" charset="0"/>
                              <a:ea typeface="黑体" pitchFamily="2" charset="-122"/>
                            </a:rPr>
                            <m:t>(</m:t>
                          </m:r>
                          <m:r>
                            <a:rPr lang="en-US" altLang="zh-CN" i="1" dirty="0">
                              <a:latin typeface="Cambria Math" panose="02040503050406030204" pitchFamily="18" charset="0"/>
                              <a:ea typeface="黑体" pitchFamily="2" charset="-122"/>
                            </a:rPr>
                            <m:t>𝑟</m:t>
                          </m:r>
                        </m:e>
                        <m:sub>
                          <m:r>
                            <m:rPr>
                              <m:sty m:val="p"/>
                            </m:rPr>
                            <a:rPr lang="en-US" altLang="zh-CN" i="1" dirty="0">
                              <a:latin typeface="Cambria Math" panose="02040503050406030204" pitchFamily="18" charset="0"/>
                              <a:ea typeface="黑体" pitchFamily="2" charset="-122"/>
                            </a:rPr>
                            <m:t>T</m:t>
                          </m:r>
                        </m:sub>
                      </m:sSub>
                      <m:r>
                        <a:rPr lang="en-US" altLang="zh-CN" i="1" dirty="0">
                          <a:latin typeface="Cambria Math" panose="02040503050406030204" pitchFamily="18" charset="0"/>
                          <a:ea typeface="黑体" pitchFamily="2" charset="-122"/>
                        </a:rPr>
                        <m:t>−</m:t>
                      </m:r>
                      <m:r>
                        <a:rPr lang="en-US" altLang="zh-CN" i="1" dirty="0">
                          <a:latin typeface="Cambria Math" panose="02040503050406030204" pitchFamily="18" charset="0"/>
                          <a:ea typeface="黑体" pitchFamily="2" charset="-122"/>
                        </a:rPr>
                        <m:t>𝑉</m:t>
                      </m:r>
                      <m:r>
                        <a:rPr lang="en-US" altLang="zh-CN" i="1" dirty="0">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i="1" dirty="0">
                          <a:latin typeface="Cambria Math" panose="02040503050406030204" pitchFamily="18" charset="0"/>
                          <a:ea typeface="黑体" pitchFamily="2" charset="-122"/>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e>
                        <m:sub>
                          <m:r>
                            <a:rPr lang="zh-CN" altLang="en-US" i="1" dirty="0">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𝑎</m:t>
                              </m:r>
                            </m:e>
                            <m:sub>
                              <m:r>
                                <a:rPr lang="en-US" altLang="zh-CN" i="1">
                                  <a:latin typeface="Cambria Math" panose="02040503050406030204" pitchFamily="18" charset="0"/>
                                  <a:ea typeface="黑体" pitchFamily="2" charset="-122"/>
                                </a:rPr>
                                <m:t>𝑡</m:t>
                              </m:r>
                            </m:sub>
                          </m:sSub>
                          <m:r>
                            <a:rPr lang="en-US" altLang="zh-CN">
                              <a:latin typeface="Cambria Math" panose="02040503050406030204" pitchFamily="18" charset="0"/>
                              <a:ea typeface="黑体" pitchFamily="2" charset="-122"/>
                            </a:rPr>
                            <m:t>,</m:t>
                          </m:r>
                          <m:r>
                            <m:rPr>
                              <m:sty m:val="p"/>
                            </m:rPr>
                            <a:rPr lang="el-GR" altLang="zh-CN" i="1">
                              <a:latin typeface="Cambria Math" panose="02040503050406030204" pitchFamily="18" charset="0"/>
                              <a:ea typeface="Cambria Math" panose="02040503050406030204" pitchFamily="18" charset="0"/>
                            </a:rPr>
                            <m:t>θ</m:t>
                          </m:r>
                        </m:e>
                      </m:d>
                    </m:oMath>
                  </m:oMathPara>
                </a14:m>
                <a:endParaRPr lang="zh-CN" altLang="en-US" dirty="0"/>
              </a:p>
            </p:txBody>
          </p:sp>
        </mc:Choice>
        <mc:Fallback>
          <p:sp>
            <p:nvSpPr>
              <p:cNvPr id="6" name="Rectangle 5"/>
              <p:cNvSpPr>
                <a:spLocks noRot="1" noChangeAspect="1" noMove="1" noResize="1" noEditPoints="1" noAdjustHandles="1" noChangeArrowheads="1" noChangeShapeType="1" noTextEdit="1"/>
              </p:cNvSpPr>
              <p:nvPr/>
            </p:nvSpPr>
            <p:spPr>
              <a:xfrm>
                <a:off x="2195736" y="3457559"/>
                <a:ext cx="4176463" cy="369332"/>
              </a:xfrm>
              <a:prstGeom prst="rect">
                <a:avLst/>
              </a:prstGeom>
              <a:blipFill rotWithShape="1">
                <a:blip r:embed="rId4"/>
                <a:stretch>
                  <a:fillRect l="-13" t="-168" r="15"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5"/>
              <p:cNvSpPr>
                <a:spLocks noChangeArrowheads="1"/>
              </p:cNvSpPr>
              <p:nvPr/>
            </p:nvSpPr>
            <p:spPr bwMode="auto">
              <a:xfrm>
                <a:off x="387414" y="3886360"/>
                <a:ext cx="49348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zh-CN" altLang="en-US" sz="2400" dirty="0" smtClean="0">
                    <a:latin typeface="黑体" pitchFamily="2" charset="-122"/>
                    <a:ea typeface="黑体" pitchFamily="2" charset="-122"/>
                  </a:rPr>
                  <a:t>请注意</a:t>
                </a:r>
                <a14:m>
                  <m:oMath xmlns:m="http://schemas.openxmlformats.org/officeDocument/2006/math">
                    <m:r>
                      <a:rPr lang="en-US" altLang="zh-CN" sz="2400" i="1">
                        <a:latin typeface="Cambria Math" panose="02040503050406030204" pitchFamily="18" charset="0"/>
                        <a:ea typeface="黑体" pitchFamily="2" charset="-122"/>
                      </a:rPr>
                      <m:t>𝑉</m:t>
                    </m:r>
                    <m:r>
                      <a:rPr lang="en-US" altLang="zh-CN" sz="2400" i="1">
                        <a:latin typeface="Cambria Math" panose="02040503050406030204" pitchFamily="18" charset="0"/>
                        <a:ea typeface="黑体" pitchFamily="2" charset="-122"/>
                      </a:rPr>
                      <m:t>(</m:t>
                    </m:r>
                    <m:r>
                      <a:rPr lang="en-US" altLang="zh-CN" sz="2400" i="1">
                        <a:latin typeface="Cambria Math" panose="02040503050406030204" pitchFamily="18" charset="0"/>
                        <a:ea typeface="黑体" pitchFamily="2" charset="-122"/>
                      </a:rPr>
                      <m:t>𝑠</m:t>
                    </m:r>
                    <m:r>
                      <a:rPr lang="en-US" altLang="zh-CN" sz="2400" i="1">
                        <a:latin typeface="Cambria Math" panose="02040503050406030204" pitchFamily="18" charset="0"/>
                        <a:ea typeface="黑体" pitchFamily="2" charset="-122"/>
                      </a:rPr>
                      <m:t>)</m:t>
                    </m:r>
                  </m:oMath>
                </a14:m>
                <a:r>
                  <a:rPr lang="zh-CN" altLang="en-US" sz="2400" dirty="0" smtClean="0">
                    <a:latin typeface="黑体" pitchFamily="2" charset="-122"/>
                    <a:ea typeface="黑体" pitchFamily="2" charset="-122"/>
                  </a:rPr>
                  <a:t>叫做估值函数：</a:t>
                </a:r>
                <a:endParaRPr lang="en-US" altLang="zh-CN" sz="2400" dirty="0" smtClean="0">
                  <a:latin typeface="黑体" pitchFamily="2" charset="-122"/>
                  <a:ea typeface="黑体" pitchFamily="2" charset="-122"/>
                </a:endParaRPr>
              </a:p>
            </p:txBody>
          </p:sp>
        </mc:Choice>
        <mc:Fallback>
          <p:sp>
            <p:nvSpPr>
              <p:cNvPr id="11" name="Rectangle 5"/>
              <p:cNvSpPr>
                <a:spLocks noRot="1" noChangeAspect="1" noMove="1" noResize="1" noEditPoints="1" noAdjustHandles="1" noChangeArrowheads="1" noChangeShapeType="1" noTextEdit="1"/>
              </p:cNvSpPr>
              <p:nvPr/>
            </p:nvSpPr>
            <p:spPr bwMode="auto">
              <a:xfrm>
                <a:off x="387414" y="3886360"/>
                <a:ext cx="4934804" cy="461665"/>
              </a:xfrm>
              <a:prstGeom prst="rect">
                <a:avLst/>
              </a:prstGeom>
              <a:blipFill rotWithShape="1">
                <a:blip r:embed="rId5"/>
                <a:stretch>
                  <a:fillRect l="-1" t="-35" r="6" b="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Rectangle 5"/>
              <p:cNvSpPr>
                <a:spLocks noChangeArrowheads="1"/>
              </p:cNvSpPr>
              <p:nvPr/>
            </p:nvSpPr>
            <p:spPr bwMode="auto">
              <a:xfrm>
                <a:off x="345027" y="5235318"/>
                <a:ext cx="84539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zh-CN" altLang="en-US" sz="2400" dirty="0" smtClean="0">
                    <a:latin typeface="黑体" pitchFamily="2" charset="-122"/>
                    <a:ea typeface="黑体" pitchFamily="2" charset="-122"/>
                  </a:rPr>
                  <a:t>它代表了在</a:t>
                </a:r>
                <a:r>
                  <a:rPr lang="en-US" altLang="zh-CN" sz="2400" dirty="0" smtClean="0">
                    <a:latin typeface="黑体" pitchFamily="2" charset="-122"/>
                    <a:ea typeface="黑体" pitchFamily="2" charset="-122"/>
                  </a:rPr>
                  <a:t>t</a:t>
                </a:r>
                <a:r>
                  <a:rPr lang="zh-CN" altLang="en-US" sz="2400" dirty="0" smtClean="0">
                    <a:latin typeface="黑体" pitchFamily="2" charset="-122"/>
                    <a:ea typeface="黑体" pitchFamily="2" charset="-122"/>
                  </a:rPr>
                  <a:t>时刻我们对最终</a:t>
                </a:r>
                <a:r>
                  <a:rPr lang="en-US" altLang="zh-CN" sz="2400" dirty="0" smtClean="0">
                    <a:latin typeface="黑体" pitchFamily="2" charset="-122"/>
                    <a:ea typeface="黑体" pitchFamily="2" charset="-122"/>
                  </a:rPr>
                  <a:t>REWARD</a:t>
                </a:r>
                <a:r>
                  <a:rPr lang="zh-CN" altLang="en-US" sz="2400" dirty="0" smtClean="0">
                    <a:latin typeface="黑体" pitchFamily="2" charset="-122"/>
                    <a:ea typeface="黑体" pitchFamily="2" charset="-122"/>
                  </a:rPr>
                  <a:t>的估计。</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a:latin typeface="黑体" pitchFamily="2" charset="-122"/>
                  <a:ea typeface="黑体" pitchFamily="2" charset="-122"/>
                </a:endParaRPr>
              </a:p>
              <a:p>
                <a:pPr lvl="0" eaLnBrk="0" fontAlgn="base" hangingPunct="0">
                  <a:spcBef>
                    <a:spcPct val="0"/>
                  </a:spcBef>
                  <a:spcAft>
                    <a:spcPct val="0"/>
                  </a:spcAft>
                </a:pPr>
                <a:r>
                  <a:rPr lang="zh-CN" altLang="en-US" sz="2400" dirty="0" smtClean="0">
                    <a:latin typeface="黑体" pitchFamily="2" charset="-122"/>
                    <a:ea typeface="黑体" pitchFamily="2" charset="-122"/>
                  </a:rPr>
                  <a:t>如何求</a:t>
                </a:r>
                <a14:m>
                  <m:oMath xmlns:m="http://schemas.openxmlformats.org/officeDocument/2006/math">
                    <m:r>
                      <a:rPr lang="en-US" altLang="zh-CN" sz="2400" b="0" i="1" smtClean="0">
                        <a:latin typeface="Cambria Math" panose="02040503050406030204" pitchFamily="18" charset="0"/>
                        <a:ea typeface="黑体" pitchFamily="2" charset="-122"/>
                      </a:rPr>
                      <m:t>𝑉</m:t>
                    </m:r>
                    <m:r>
                      <a:rPr lang="en-US" altLang="zh-CN" sz="2400" b="0" i="1" smtClean="0">
                        <a:latin typeface="Cambria Math" panose="02040503050406030204" pitchFamily="18" charset="0"/>
                        <a:ea typeface="黑体" pitchFamily="2" charset="-122"/>
                      </a:rPr>
                      <m:t>(</m:t>
                    </m:r>
                    <m:r>
                      <a:rPr lang="en-US" altLang="zh-CN" sz="2400" b="0" i="1" smtClean="0">
                        <a:latin typeface="Cambria Math" panose="02040503050406030204" pitchFamily="18" charset="0"/>
                        <a:ea typeface="黑体" pitchFamily="2" charset="-122"/>
                      </a:rPr>
                      <m:t>𝑠</m:t>
                    </m:r>
                    <m:r>
                      <a:rPr lang="en-US" altLang="zh-CN" sz="2400" b="0" i="1" smtClean="0">
                        <a:latin typeface="Cambria Math" panose="02040503050406030204" pitchFamily="18" charset="0"/>
                        <a:ea typeface="黑体" pitchFamily="2" charset="-122"/>
                      </a:rPr>
                      <m:t>)</m:t>
                    </m:r>
                  </m:oMath>
                </a14:m>
                <a:r>
                  <a:rPr lang="zh-CN" altLang="en-US" sz="2400" dirty="0" smtClean="0">
                    <a:latin typeface="黑体" pitchFamily="2" charset="-122"/>
                    <a:ea typeface="黑体" pitchFamily="2" charset="-122"/>
                  </a:rPr>
                  <a:t>呢？也可以采用深度神经网络</a:t>
                </a:r>
                <a:r>
                  <a:rPr lang="en-US" altLang="zh-CN" sz="2400" dirty="0" smtClean="0">
                    <a:latin typeface="黑体" pitchFamily="2" charset="-122"/>
                    <a:ea typeface="黑体" pitchFamily="2" charset="-122"/>
                  </a:rPr>
                  <a:t>,</a:t>
                </a:r>
                <a:r>
                  <a:rPr lang="en-US" altLang="zh-CN" sz="2400" dirty="0">
                    <a:ea typeface="黑体" pitchFamily="2" charset="-122"/>
                  </a:rPr>
                  <a:t> </a:t>
                </a:r>
                <a14:m>
                  <m:oMath xmlns:m="http://schemas.openxmlformats.org/officeDocument/2006/math">
                    <m:r>
                      <a:rPr lang="en-US" altLang="zh-CN" sz="3200" i="1">
                        <a:latin typeface="Cambria Math" panose="02040503050406030204" pitchFamily="18" charset="0"/>
                        <a:ea typeface="黑体" pitchFamily="2" charset="-122"/>
                      </a:rPr>
                      <m:t>𝑉</m:t>
                    </m:r>
                    <m:d>
                      <m:dPr>
                        <m:ctrlPr>
                          <a:rPr lang="en-US" altLang="zh-CN" sz="3200" i="1">
                            <a:latin typeface="Cambria Math" panose="02040503050406030204" pitchFamily="18" charset="0"/>
                            <a:ea typeface="黑体" pitchFamily="2" charset="-122"/>
                          </a:rPr>
                        </m:ctrlPr>
                      </m:dPr>
                      <m:e>
                        <m:r>
                          <a:rPr lang="en-US" altLang="zh-CN" sz="3200" i="1">
                            <a:latin typeface="Cambria Math" panose="02040503050406030204" pitchFamily="18" charset="0"/>
                            <a:ea typeface="黑体" pitchFamily="2" charset="-122"/>
                          </a:rPr>
                          <m:t>𝑠</m:t>
                        </m:r>
                      </m:e>
                    </m:d>
                    <m:r>
                      <a:rPr lang="en-US" altLang="zh-CN" sz="3200" b="0" i="0" smtClean="0">
                        <a:latin typeface="Cambria Math" panose="02040503050406030204" pitchFamily="18" charset="0"/>
                        <a:ea typeface="黑体" pitchFamily="2" charset="-122"/>
                      </a:rPr>
                      <m:t>=</m:t>
                    </m:r>
                    <m:r>
                      <a:rPr lang="en-US" altLang="zh-CN" sz="3200" i="1">
                        <a:latin typeface="Cambria Math" panose="02040503050406030204" pitchFamily="18" charset="0"/>
                        <a:ea typeface="黑体" pitchFamily="2" charset="-122"/>
                      </a:rPr>
                      <m:t>𝑉</m:t>
                    </m:r>
                    <m:r>
                      <a:rPr lang="en-US" altLang="zh-CN" sz="3200" i="1">
                        <a:latin typeface="Cambria Math" panose="02040503050406030204" pitchFamily="18" charset="0"/>
                        <a:ea typeface="黑体" pitchFamily="2" charset="-122"/>
                      </a:rPr>
                      <m:t>(</m:t>
                    </m:r>
                    <m:r>
                      <a:rPr lang="en-US" altLang="zh-CN" sz="3200" i="1">
                        <a:latin typeface="Cambria Math" panose="02040503050406030204" pitchFamily="18" charset="0"/>
                        <a:ea typeface="黑体" pitchFamily="2" charset="-122"/>
                      </a:rPr>
                      <m:t>𝑠</m:t>
                    </m:r>
                    <m:r>
                      <a:rPr lang="en-US" altLang="zh-CN" sz="3200" b="0" i="1" smtClean="0">
                        <a:latin typeface="Cambria Math" panose="02040503050406030204" pitchFamily="18" charset="0"/>
                        <a:ea typeface="黑体" pitchFamily="2" charset="-122"/>
                      </a:rPr>
                      <m:t>,</m:t>
                    </m:r>
                    <m:r>
                      <a:rPr lang="zh-CN" altLang="en-US" sz="2400" i="1">
                        <a:latin typeface="Cambria Math" panose="02040503050406030204" pitchFamily="18" charset="0"/>
                        <a:ea typeface="Cambria Math" panose="02040503050406030204" pitchFamily="18" charset="0"/>
                      </a:rPr>
                      <m:t>𝜃</m:t>
                    </m:r>
                    <m:r>
                      <a:rPr lang="en-US" altLang="zh-CN" sz="3200" i="1">
                        <a:latin typeface="Cambria Math" panose="02040503050406030204" pitchFamily="18" charset="0"/>
                        <a:ea typeface="黑体" pitchFamily="2" charset="-122"/>
                      </a:rPr>
                      <m:t>)</m:t>
                    </m:r>
                  </m:oMath>
                </a14:m>
                <a:endParaRPr lang="en-US" altLang="zh-CN" sz="2400" dirty="0" smtClean="0">
                  <a:latin typeface="黑体" pitchFamily="2" charset="-122"/>
                  <a:ea typeface="黑体" pitchFamily="2" charset="-122"/>
                </a:endParaRPr>
              </a:p>
            </p:txBody>
          </p:sp>
        </mc:Choice>
        <mc:Fallback>
          <p:sp>
            <p:nvSpPr>
              <p:cNvPr id="12" name="Rectangle 5"/>
              <p:cNvSpPr>
                <a:spLocks noRot="1" noChangeAspect="1" noMove="1" noResize="1" noEditPoints="1" noAdjustHandles="1" noChangeArrowheads="1" noChangeShapeType="1" noTextEdit="1"/>
              </p:cNvSpPr>
              <p:nvPr/>
            </p:nvSpPr>
            <p:spPr bwMode="auto">
              <a:xfrm>
                <a:off x="345027" y="5235318"/>
                <a:ext cx="8453946" cy="1323439"/>
              </a:xfrm>
              <a:prstGeom prst="rect">
                <a:avLst/>
              </a:prstGeom>
              <a:blipFill rotWithShape="1">
                <a:blip r:embed="rId6"/>
                <a:stretch>
                  <a:fillRect l="-3" t="-29" r="5" b="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2" charset="-122"/>
                <a:ea typeface="黑体" pitchFamily="2" charset="-122"/>
              </a:rPr>
              <a:t>Policy gradient</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mc:AlternateContent xmlns:mc="http://schemas.openxmlformats.org/markup-compatibility/2006">
        <mc:Choice xmlns:a14="http://schemas.microsoft.com/office/drawing/2010/main" Requires="a14">
          <p:sp>
            <p:nvSpPr>
              <p:cNvPr id="7" name="Rectangle 5"/>
              <p:cNvSpPr>
                <a:spLocks noChangeArrowheads="1"/>
              </p:cNvSpPr>
              <p:nvPr/>
            </p:nvSpPr>
            <p:spPr bwMode="auto">
              <a:xfrm>
                <a:off x="350603" y="1412776"/>
                <a:ext cx="79530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400" dirty="0" smtClean="0">
                    <a:latin typeface="黑体" pitchFamily="2" charset="-122"/>
                    <a:ea typeface="黑体" pitchFamily="2" charset="-122"/>
                  </a:rPr>
                  <a:t>Policy Gradient </a:t>
                </a:r>
                <a:r>
                  <a:rPr lang="zh-CN" altLang="en-US" sz="2400" dirty="0" smtClean="0">
                    <a:latin typeface="黑体" pitchFamily="2" charset="-122"/>
                    <a:ea typeface="黑体" pitchFamily="2" charset="-122"/>
                  </a:rPr>
                  <a:t>的改进：上述算法的缺点是，我们需要非常精确的设置</a:t>
                </a:r>
                <a14:m>
                  <m:oMath xmlns:m="http://schemas.openxmlformats.org/officeDocument/2006/math">
                    <m:sSub>
                      <m:sSubPr>
                        <m:ctrlPr>
                          <a:rPr lang="en-US" altLang="zh-CN" sz="2400" i="1" dirty="0">
                            <a:latin typeface="Cambria Math" panose="02040503050406030204" pitchFamily="18" charset="0"/>
                            <a:ea typeface="黑体" pitchFamily="2" charset="-122"/>
                          </a:rPr>
                        </m:ctrlPr>
                      </m:sSubPr>
                      <m:e>
                        <m:r>
                          <a:rPr lang="en-US" altLang="zh-CN" sz="2400" i="1" dirty="0">
                            <a:latin typeface="Cambria Math" panose="02040503050406030204" pitchFamily="18" charset="0"/>
                            <a:ea typeface="黑体" pitchFamily="2" charset="-122"/>
                          </a:rPr>
                          <m:t>𝑟</m:t>
                        </m:r>
                      </m:e>
                      <m:sub>
                        <m:r>
                          <m:rPr>
                            <m:sty m:val="p"/>
                          </m:rPr>
                          <a:rPr lang="en-US" altLang="zh-CN" sz="2400" i="1" dirty="0" smtClean="0">
                            <a:latin typeface="Cambria Math" panose="02040503050406030204" pitchFamily="18" charset="0"/>
                            <a:ea typeface="黑体" pitchFamily="2" charset="-122"/>
                          </a:rPr>
                          <m:t>T</m:t>
                        </m:r>
                      </m:sub>
                    </m:sSub>
                    <m:r>
                      <a:rPr lang="zh-CN" altLang="en-US" sz="2400" i="1" dirty="0" smtClean="0">
                        <a:latin typeface="Cambria Math" panose="02040503050406030204" pitchFamily="18" charset="0"/>
                        <a:ea typeface="黑体" pitchFamily="2" charset="-122"/>
                      </a:rPr>
                      <m:t>的</m:t>
                    </m:r>
                  </m:oMath>
                </a14:m>
                <a:r>
                  <a:rPr lang="zh-CN" altLang="en-US" sz="2400" dirty="0" smtClean="0">
                    <a:latin typeface="黑体" pitchFamily="2" charset="-122"/>
                    <a:ea typeface="黑体" pitchFamily="2" charset="-122"/>
                  </a:rPr>
                  <a:t>值，否则很可能出现</a:t>
                </a:r>
                <a:r>
                  <a:rPr lang="en-US" altLang="zh-CN" sz="2400" dirty="0" smtClean="0">
                    <a:latin typeface="黑体" pitchFamily="2" charset="-122"/>
                    <a:ea typeface="黑体" pitchFamily="2" charset="-122"/>
                  </a:rPr>
                  <a:t>P</a:t>
                </a:r>
                <a:r>
                  <a:rPr lang="zh-CN" altLang="en-US" sz="2400" dirty="0" smtClean="0">
                    <a:latin typeface="黑体" pitchFamily="2" charset="-122"/>
                    <a:ea typeface="黑体" pitchFamily="2" charset="-122"/>
                  </a:rPr>
                  <a:t>一直上涨或一直下降。一个主要的改进是如下：</a:t>
                </a:r>
                <a:endParaRPr lang="en-US" altLang="zh-CN" sz="2400" dirty="0" smtClean="0">
                  <a:latin typeface="黑体" pitchFamily="2" charset="-122"/>
                  <a:ea typeface="黑体" pitchFamily="2" charset="-122"/>
                </a:endParaRPr>
              </a:p>
            </p:txBody>
          </p:sp>
        </mc:Choice>
        <mc:Fallback>
          <p:sp>
            <p:nvSpPr>
              <p:cNvPr id="7" name="Rectangle 5"/>
              <p:cNvSpPr>
                <a:spLocks noRot="1" noChangeAspect="1" noMove="1" noResize="1" noEditPoints="1" noAdjustHandles="1" noChangeArrowheads="1" noChangeShapeType="1" noTextEdit="1"/>
              </p:cNvSpPr>
              <p:nvPr/>
            </p:nvSpPr>
            <p:spPr bwMode="auto">
              <a:xfrm>
                <a:off x="350603" y="1412776"/>
                <a:ext cx="7953073" cy="1200329"/>
              </a:xfrm>
              <a:prstGeom prst="rect">
                <a:avLst/>
              </a:prstGeom>
              <a:blipFill rotWithShape="1">
                <a:blip r:embed="rId1"/>
                <a:stretch>
                  <a:fillRect l="-1" t="-45" r="5" b="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2483768" y="2832714"/>
                <a:ext cx="3564437" cy="369332"/>
              </a:xfrm>
              <a:prstGeom prst="rect">
                <a:avLst/>
              </a:prstGeom>
            </p:spPr>
            <p:txBody>
              <a:bodyPr wrap="none">
                <a:spAutoFit/>
              </a:bodyPr>
              <a:lstStyle/>
              <a:p>
                <a14:m>
                  <m:oMath xmlns:m="http://schemas.openxmlformats.org/officeDocument/2006/math">
                    <m:r>
                      <a:rPr lang="en-US" altLang="zh-CN" i="1" smtClean="0">
                        <a:latin typeface="Cambria Math" panose="02040503050406030204" pitchFamily="18" charset="0"/>
                        <a:ea typeface="黑体" pitchFamily="2" charset="-122"/>
                      </a:rPr>
                      <m:t> </m:t>
                    </m:r>
                    <m:r>
                      <a:rPr lang="en-US" altLang="zh-CN" i="1">
                        <a:latin typeface="Cambria Math" panose="02040503050406030204" pitchFamily="18" charset="0"/>
                        <a:ea typeface="黑体" pitchFamily="2" charset="-122"/>
                      </a:rPr>
                      <m:t>𝑃</m:t>
                    </m:r>
                    <m:r>
                      <a:rPr lang="en-US" altLang="zh-CN" i="1">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𝑎</m:t>
                        </m:r>
                      </m:e>
                      <m:sub>
                        <m:r>
                          <a:rPr lang="en-US" altLang="zh-CN" i="1">
                            <a:latin typeface="Cambria Math" panose="02040503050406030204" pitchFamily="18" charset="0"/>
                            <a:ea typeface="黑体" pitchFamily="2" charset="-122"/>
                          </a:rPr>
                          <m:t>𝑡</m:t>
                        </m:r>
                      </m:sub>
                    </m:sSub>
                    <m:r>
                      <a:rPr lang="en-US" altLang="zh-CN" i="1">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i="1">
                        <a:latin typeface="Cambria Math" panose="02040503050406030204" pitchFamily="18" charset="0"/>
                        <a:ea typeface="黑体" pitchFamily="2" charset="-122"/>
                      </a:rPr>
                      <m:t>)</m:t>
                    </m:r>
                  </m:oMath>
                </a14:m>
                <a:r>
                  <a:rPr lang="en-US" altLang="zh-CN" dirty="0">
                    <a:latin typeface="黑体" pitchFamily="2" charset="-122"/>
                    <a:ea typeface="黑体" pitchFamily="2" charset="-122"/>
                  </a:rPr>
                  <a:t>=</a:t>
                </a:r>
                <a:r>
                  <a:rPr lang="en-US" altLang="zh-CN" dirty="0">
                    <a:ea typeface="黑体" pitchFamily="2" charset="-122"/>
                  </a:rPr>
                  <a:t> </a:t>
                </a:r>
                <a14:m>
                  <m:oMath xmlns:m="http://schemas.openxmlformats.org/officeDocument/2006/math">
                    <m:r>
                      <a:rPr lang="en-US" altLang="zh-CN" i="1">
                        <a:latin typeface="Cambria Math" panose="02040503050406030204" pitchFamily="18" charset="0"/>
                        <a:ea typeface="黑体" pitchFamily="2" charset="-122"/>
                      </a:rPr>
                      <m:t>𝑃</m:t>
                    </m:r>
                    <m:d>
                      <m:dPr>
                        <m:ctrlPr>
                          <a:rPr lang="en-US" altLang="zh-CN" i="1">
                            <a:latin typeface="Cambria Math" panose="02040503050406030204" pitchFamily="18" charset="0"/>
                            <a:ea typeface="黑体" pitchFamily="2" charset="-122"/>
                          </a:rPr>
                        </m:ctrlPr>
                      </m:dPr>
                      <m:e>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𝑎</m:t>
                            </m:r>
                          </m:e>
                          <m:sub>
                            <m:r>
                              <a:rPr lang="en-US" altLang="zh-CN" i="1">
                                <a:latin typeface="Cambria Math" panose="02040503050406030204" pitchFamily="18" charset="0"/>
                                <a:ea typeface="黑体" pitchFamily="2" charset="-122"/>
                              </a:rPr>
                              <m:t>𝑡</m:t>
                            </m:r>
                          </m:sub>
                        </m:sSub>
                      </m:e>
                      <m:e>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e>
                    </m:d>
                    <m:r>
                      <a:rPr lang="en-US" altLang="zh-CN">
                        <a:latin typeface="Cambria Math" panose="02040503050406030204" pitchFamily="18" charset="0"/>
                        <a:ea typeface="黑体" pitchFamily="2" charset="-122"/>
                      </a:rPr>
                      <m:t>+</m:t>
                    </m:r>
                    <m:r>
                      <a:rPr lang="zh-CN" altLang="en-US" i="1" dirty="0">
                        <a:latin typeface="Cambria Math" panose="02040503050406030204" pitchFamily="18" charset="0"/>
                        <a:ea typeface="黑体" pitchFamily="2" charset="-122"/>
                      </a:rPr>
                      <m:t>𝛼</m:t>
                    </m:r>
                    <m:sSub>
                      <m:sSubPr>
                        <m:ctrlPr>
                          <a:rPr lang="en-US" altLang="zh-CN" i="1" dirty="0">
                            <a:latin typeface="Cambria Math" panose="02040503050406030204" pitchFamily="18" charset="0"/>
                            <a:ea typeface="黑体" pitchFamily="2" charset="-122"/>
                          </a:rPr>
                        </m:ctrlPr>
                      </m:sSubPr>
                      <m:e>
                        <m:r>
                          <a:rPr lang="en-US" altLang="zh-CN" b="0" i="1" dirty="0" smtClean="0">
                            <a:latin typeface="Cambria Math" panose="02040503050406030204" pitchFamily="18" charset="0"/>
                            <a:ea typeface="黑体" pitchFamily="2" charset="-122"/>
                          </a:rPr>
                          <m:t>(</m:t>
                        </m:r>
                        <m:r>
                          <a:rPr lang="en-US" altLang="zh-CN" i="1" dirty="0">
                            <a:latin typeface="Cambria Math" panose="02040503050406030204" pitchFamily="18" charset="0"/>
                            <a:ea typeface="黑体" pitchFamily="2" charset="-122"/>
                          </a:rPr>
                          <m:t>𝑟</m:t>
                        </m:r>
                      </m:e>
                      <m:sub>
                        <m:r>
                          <m:rPr>
                            <m:sty m:val="p"/>
                          </m:rPr>
                          <a:rPr lang="en-US" altLang="zh-CN" i="1" dirty="0">
                            <a:latin typeface="Cambria Math" panose="02040503050406030204" pitchFamily="18" charset="0"/>
                            <a:ea typeface="黑体" pitchFamily="2" charset="-122"/>
                          </a:rPr>
                          <m:t>T</m:t>
                        </m:r>
                      </m:sub>
                    </m:sSub>
                    <m:r>
                      <a:rPr lang="en-US" altLang="zh-CN" b="0" i="1" dirty="0" smtClean="0">
                        <a:latin typeface="Cambria Math" panose="02040503050406030204" pitchFamily="18" charset="0"/>
                        <a:ea typeface="黑体" pitchFamily="2" charset="-122"/>
                      </a:rPr>
                      <m:t>−</m:t>
                    </m:r>
                    <m:r>
                      <a:rPr lang="en-US" altLang="zh-CN" b="0" i="1" dirty="0" smtClean="0">
                        <a:latin typeface="Cambria Math" panose="02040503050406030204" pitchFamily="18" charset="0"/>
                        <a:ea typeface="黑体" pitchFamily="2" charset="-122"/>
                      </a:rPr>
                      <m:t>𝑉</m:t>
                    </m:r>
                    <m:r>
                      <a:rPr lang="en-US" altLang="zh-CN" b="0" i="1" dirty="0" smtClean="0">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b="0" i="1" dirty="0" smtClean="0">
                        <a:latin typeface="Cambria Math" panose="02040503050406030204" pitchFamily="18" charset="0"/>
                        <a:ea typeface="黑体" pitchFamily="2" charset="-122"/>
                      </a:rPr>
                      <m:t>))</m:t>
                    </m:r>
                  </m:oMath>
                </a14:m>
                <a:endParaRPr lang="zh-CN" altLang="en-US" dirty="0"/>
              </a:p>
            </p:txBody>
          </p:sp>
        </mc:Choice>
        <mc:Fallback>
          <p:sp>
            <p:nvSpPr>
              <p:cNvPr id="4" name="Rectangle 3"/>
              <p:cNvSpPr>
                <a:spLocks noRot="1" noChangeAspect="1" noMove="1" noResize="1" noEditPoints="1" noAdjustHandles="1" noChangeArrowheads="1" noChangeShapeType="1" noTextEdit="1"/>
              </p:cNvSpPr>
              <p:nvPr/>
            </p:nvSpPr>
            <p:spPr>
              <a:xfrm>
                <a:off x="2483768" y="2832714"/>
                <a:ext cx="3564437" cy="369332"/>
              </a:xfrm>
              <a:prstGeom prst="rect">
                <a:avLst/>
              </a:prstGeom>
              <a:blipFill rotWithShape="1">
                <a:blip r:embed="rId2"/>
                <a:stretch>
                  <a:fillRect l="-8" t="-166" r="-1786" b="102"/>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2514879" y="4292343"/>
            <a:ext cx="2838450" cy="942975"/>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2195736" y="3457559"/>
                <a:ext cx="4176463"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 </m:t>
                      </m:r>
                      <m:r>
                        <a:rPr lang="zh-CN" altLang="en-US" i="1" dirty="0">
                          <a:latin typeface="Cambria Math" panose="02040503050406030204" pitchFamily="18" charset="0"/>
                          <a:ea typeface="黑体" pitchFamily="2" charset="-122"/>
                        </a:rPr>
                        <m:t>𝛼</m:t>
                      </m:r>
                      <m:sSub>
                        <m:sSubPr>
                          <m:ctrlPr>
                            <a:rPr lang="en-US" altLang="zh-CN" i="1" dirty="0">
                              <a:latin typeface="Cambria Math" panose="02040503050406030204" pitchFamily="18" charset="0"/>
                              <a:ea typeface="黑体" pitchFamily="2" charset="-122"/>
                            </a:rPr>
                          </m:ctrlPr>
                        </m:sSubPr>
                        <m:e>
                          <m:r>
                            <a:rPr lang="en-US" altLang="zh-CN" i="1" dirty="0">
                              <a:latin typeface="Cambria Math" panose="02040503050406030204" pitchFamily="18" charset="0"/>
                              <a:ea typeface="黑体" pitchFamily="2" charset="-122"/>
                            </a:rPr>
                            <m:t>(</m:t>
                          </m:r>
                          <m:r>
                            <a:rPr lang="en-US" altLang="zh-CN" i="1" dirty="0">
                              <a:latin typeface="Cambria Math" panose="02040503050406030204" pitchFamily="18" charset="0"/>
                              <a:ea typeface="黑体" pitchFamily="2" charset="-122"/>
                            </a:rPr>
                            <m:t>𝑟</m:t>
                          </m:r>
                        </m:e>
                        <m:sub>
                          <m:r>
                            <m:rPr>
                              <m:sty m:val="p"/>
                            </m:rPr>
                            <a:rPr lang="en-US" altLang="zh-CN" i="1" dirty="0">
                              <a:latin typeface="Cambria Math" panose="02040503050406030204" pitchFamily="18" charset="0"/>
                              <a:ea typeface="黑体" pitchFamily="2" charset="-122"/>
                            </a:rPr>
                            <m:t>T</m:t>
                          </m:r>
                        </m:sub>
                      </m:sSub>
                      <m:r>
                        <a:rPr lang="en-US" altLang="zh-CN" i="1" dirty="0">
                          <a:latin typeface="Cambria Math" panose="02040503050406030204" pitchFamily="18" charset="0"/>
                          <a:ea typeface="黑体" pitchFamily="2" charset="-122"/>
                        </a:rPr>
                        <m:t>−</m:t>
                      </m:r>
                      <m:r>
                        <a:rPr lang="en-US" altLang="zh-CN" i="1" dirty="0">
                          <a:latin typeface="Cambria Math" panose="02040503050406030204" pitchFamily="18" charset="0"/>
                          <a:ea typeface="黑体" pitchFamily="2" charset="-122"/>
                        </a:rPr>
                        <m:t>𝑉</m:t>
                      </m:r>
                      <m:r>
                        <a:rPr lang="en-US" altLang="zh-CN" i="1" dirty="0">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i="1" dirty="0">
                          <a:latin typeface="Cambria Math" panose="02040503050406030204" pitchFamily="18" charset="0"/>
                          <a:ea typeface="黑体" pitchFamily="2" charset="-122"/>
                        </a:rPr>
                        <m:t>))</m:t>
                      </m:r>
                      <m:sSub>
                        <m:sSubPr>
                          <m:ctrlPr>
                            <a:rPr lang="en-US" altLang="zh-CN" i="1" dirty="0">
                              <a:latin typeface="Cambria Math" panose="02040503050406030204" pitchFamily="18" charset="0"/>
                              <a:ea typeface="Cambria Math" panose="02040503050406030204" pitchFamily="18" charset="0"/>
                            </a:rPr>
                          </m:ctrlPr>
                        </m:sSubPr>
                        <m:e>
                          <m:r>
                            <a:rPr lang="en-US" altLang="zh-CN" i="1" dirty="0">
                              <a:latin typeface="Cambria Math" panose="02040503050406030204" pitchFamily="18" charset="0"/>
                              <a:ea typeface="Cambria Math" panose="02040503050406030204" pitchFamily="18" charset="0"/>
                            </a:rPr>
                            <m:t>𝛻</m:t>
                          </m:r>
                        </m:e>
                        <m:sub>
                          <m:r>
                            <a:rPr lang="zh-CN" altLang="en-US" i="1" dirty="0">
                              <a:latin typeface="Cambria Math" panose="02040503050406030204" pitchFamily="18" charset="0"/>
                              <a:ea typeface="Cambria Math" panose="02040503050406030204" pitchFamily="18" charset="0"/>
                            </a:rPr>
                            <m:t>𝜃</m:t>
                          </m:r>
                        </m:sub>
                      </m:sSub>
                      <m:r>
                        <a:rPr lang="en-US" altLang="zh-CN" i="1">
                          <a:latin typeface="Cambria Math" panose="02040503050406030204" pitchFamily="18" charset="0"/>
                          <a:ea typeface="Cambria Math" panose="02040503050406030204" pitchFamily="18" charset="0"/>
                        </a:rPr>
                        <m:t>𝑄</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𝑠</m:t>
                              </m:r>
                            </m:e>
                            <m:sub>
                              <m:r>
                                <a:rPr lang="en-US" altLang="zh-CN" i="1">
                                  <a:latin typeface="Cambria Math" panose="02040503050406030204" pitchFamily="18" charset="0"/>
                                  <a:ea typeface="黑体" pitchFamily="2" charset="-122"/>
                                </a:rPr>
                                <m:t>𝑡</m:t>
                              </m:r>
                            </m:sub>
                          </m:sSub>
                          <m:r>
                            <a:rPr lang="en-US" altLang="zh-CN">
                              <a:latin typeface="Cambria Math" panose="02040503050406030204" pitchFamily="18" charset="0"/>
                              <a:ea typeface="黑体" pitchFamily="2" charset="-122"/>
                            </a:rPr>
                            <m:t>,</m:t>
                          </m:r>
                          <m:sSub>
                            <m:sSubPr>
                              <m:ctrlPr>
                                <a:rPr lang="en-US" altLang="zh-CN" i="1">
                                  <a:latin typeface="Cambria Math" panose="02040503050406030204" pitchFamily="18" charset="0"/>
                                  <a:ea typeface="黑体" pitchFamily="2" charset="-122"/>
                                </a:rPr>
                              </m:ctrlPr>
                            </m:sSubPr>
                            <m:e>
                              <m:r>
                                <a:rPr lang="en-US" altLang="zh-CN" i="1">
                                  <a:latin typeface="Cambria Math" panose="02040503050406030204" pitchFamily="18" charset="0"/>
                                  <a:ea typeface="黑体" pitchFamily="2" charset="-122"/>
                                </a:rPr>
                                <m:t>𝑎</m:t>
                              </m:r>
                            </m:e>
                            <m:sub>
                              <m:r>
                                <a:rPr lang="en-US" altLang="zh-CN" i="1">
                                  <a:latin typeface="Cambria Math" panose="02040503050406030204" pitchFamily="18" charset="0"/>
                                  <a:ea typeface="黑体" pitchFamily="2" charset="-122"/>
                                </a:rPr>
                                <m:t>𝑡</m:t>
                              </m:r>
                            </m:sub>
                          </m:sSub>
                          <m:r>
                            <a:rPr lang="en-US" altLang="zh-CN">
                              <a:latin typeface="Cambria Math" panose="02040503050406030204" pitchFamily="18" charset="0"/>
                              <a:ea typeface="黑体" pitchFamily="2" charset="-122"/>
                            </a:rPr>
                            <m:t>,</m:t>
                          </m:r>
                          <m:r>
                            <m:rPr>
                              <m:sty m:val="p"/>
                            </m:rPr>
                            <a:rPr lang="el-GR" altLang="zh-CN" i="1">
                              <a:latin typeface="Cambria Math" panose="02040503050406030204" pitchFamily="18" charset="0"/>
                              <a:ea typeface="Cambria Math" panose="02040503050406030204" pitchFamily="18" charset="0"/>
                            </a:rPr>
                            <m:t>θ</m:t>
                          </m:r>
                        </m:e>
                      </m:d>
                    </m:oMath>
                  </m:oMathPara>
                </a14:m>
                <a:endParaRPr lang="zh-CN" altLang="en-US" dirty="0"/>
              </a:p>
            </p:txBody>
          </p:sp>
        </mc:Choice>
        <mc:Fallback>
          <p:sp>
            <p:nvSpPr>
              <p:cNvPr id="6" name="Rectangle 5"/>
              <p:cNvSpPr>
                <a:spLocks noRot="1" noChangeAspect="1" noMove="1" noResize="1" noEditPoints="1" noAdjustHandles="1" noChangeArrowheads="1" noChangeShapeType="1" noTextEdit="1"/>
              </p:cNvSpPr>
              <p:nvPr/>
            </p:nvSpPr>
            <p:spPr>
              <a:xfrm>
                <a:off x="2195736" y="3457559"/>
                <a:ext cx="4176463" cy="369332"/>
              </a:xfrm>
              <a:prstGeom prst="rect">
                <a:avLst/>
              </a:prstGeom>
              <a:blipFill rotWithShape="1">
                <a:blip r:embed="rId4"/>
                <a:stretch>
                  <a:fillRect l="-13" t="-168" r="15" b="10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Rectangle 5"/>
              <p:cNvSpPr>
                <a:spLocks noChangeArrowheads="1"/>
              </p:cNvSpPr>
              <p:nvPr/>
            </p:nvSpPr>
            <p:spPr bwMode="auto">
              <a:xfrm>
                <a:off x="387414" y="3886360"/>
                <a:ext cx="49348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zh-CN" altLang="en-US" sz="2400" dirty="0" smtClean="0">
                    <a:latin typeface="黑体" pitchFamily="2" charset="-122"/>
                    <a:ea typeface="黑体" pitchFamily="2" charset="-122"/>
                  </a:rPr>
                  <a:t>请注意</a:t>
                </a:r>
                <a14:m>
                  <m:oMath xmlns:m="http://schemas.openxmlformats.org/officeDocument/2006/math">
                    <m:r>
                      <a:rPr lang="en-US" altLang="zh-CN" sz="2400" i="1">
                        <a:latin typeface="Cambria Math" panose="02040503050406030204" pitchFamily="18" charset="0"/>
                        <a:ea typeface="黑体" pitchFamily="2" charset="-122"/>
                      </a:rPr>
                      <m:t>𝑉</m:t>
                    </m:r>
                    <m:r>
                      <a:rPr lang="en-US" altLang="zh-CN" sz="2400" i="1">
                        <a:latin typeface="Cambria Math" panose="02040503050406030204" pitchFamily="18" charset="0"/>
                        <a:ea typeface="黑体" pitchFamily="2" charset="-122"/>
                      </a:rPr>
                      <m:t>(</m:t>
                    </m:r>
                    <m:r>
                      <a:rPr lang="en-US" altLang="zh-CN" sz="2400" i="1">
                        <a:latin typeface="Cambria Math" panose="02040503050406030204" pitchFamily="18" charset="0"/>
                        <a:ea typeface="黑体" pitchFamily="2" charset="-122"/>
                      </a:rPr>
                      <m:t>𝑠</m:t>
                    </m:r>
                    <m:r>
                      <a:rPr lang="en-US" altLang="zh-CN" sz="2400" i="1">
                        <a:latin typeface="Cambria Math" panose="02040503050406030204" pitchFamily="18" charset="0"/>
                        <a:ea typeface="黑体" pitchFamily="2" charset="-122"/>
                      </a:rPr>
                      <m:t>)</m:t>
                    </m:r>
                  </m:oMath>
                </a14:m>
                <a:r>
                  <a:rPr lang="zh-CN" altLang="en-US" sz="2400" dirty="0" smtClean="0">
                    <a:latin typeface="黑体" pitchFamily="2" charset="-122"/>
                    <a:ea typeface="黑体" pitchFamily="2" charset="-122"/>
                  </a:rPr>
                  <a:t>叫做估值函数：</a:t>
                </a:r>
                <a:endParaRPr lang="en-US" altLang="zh-CN" sz="2400" dirty="0" smtClean="0">
                  <a:latin typeface="黑体" pitchFamily="2" charset="-122"/>
                  <a:ea typeface="黑体" pitchFamily="2" charset="-122"/>
                </a:endParaRPr>
              </a:p>
            </p:txBody>
          </p:sp>
        </mc:Choice>
        <mc:Fallback>
          <p:sp>
            <p:nvSpPr>
              <p:cNvPr id="11" name="Rectangle 5"/>
              <p:cNvSpPr>
                <a:spLocks noRot="1" noChangeAspect="1" noMove="1" noResize="1" noEditPoints="1" noAdjustHandles="1" noChangeArrowheads="1" noChangeShapeType="1" noTextEdit="1"/>
              </p:cNvSpPr>
              <p:nvPr/>
            </p:nvSpPr>
            <p:spPr bwMode="auto">
              <a:xfrm>
                <a:off x="387414" y="3886360"/>
                <a:ext cx="4934804" cy="461665"/>
              </a:xfrm>
              <a:prstGeom prst="rect">
                <a:avLst/>
              </a:prstGeom>
              <a:blipFill rotWithShape="1">
                <a:blip r:embed="rId5"/>
                <a:stretch>
                  <a:fillRect l="-1" t="-35" r="6" b="3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Rectangle 5"/>
              <p:cNvSpPr>
                <a:spLocks noChangeArrowheads="1"/>
              </p:cNvSpPr>
              <p:nvPr/>
            </p:nvSpPr>
            <p:spPr bwMode="auto">
              <a:xfrm>
                <a:off x="345027" y="5235318"/>
                <a:ext cx="845394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zh-CN" altLang="en-US" sz="2400" dirty="0" smtClean="0">
                    <a:latin typeface="黑体" pitchFamily="2" charset="-122"/>
                    <a:ea typeface="黑体" pitchFamily="2" charset="-122"/>
                  </a:rPr>
                  <a:t>它代表了在</a:t>
                </a:r>
                <a:r>
                  <a:rPr lang="en-US" altLang="zh-CN" sz="2400" dirty="0" smtClean="0">
                    <a:latin typeface="黑体" pitchFamily="2" charset="-122"/>
                    <a:ea typeface="黑体" pitchFamily="2" charset="-122"/>
                  </a:rPr>
                  <a:t>t</a:t>
                </a:r>
                <a:r>
                  <a:rPr lang="zh-CN" altLang="en-US" sz="2400" dirty="0" smtClean="0">
                    <a:latin typeface="黑体" pitchFamily="2" charset="-122"/>
                    <a:ea typeface="黑体" pitchFamily="2" charset="-122"/>
                  </a:rPr>
                  <a:t>时刻我们对最终</a:t>
                </a:r>
                <a:r>
                  <a:rPr lang="en-US" altLang="zh-CN" sz="2400" dirty="0" smtClean="0">
                    <a:latin typeface="黑体" pitchFamily="2" charset="-122"/>
                    <a:ea typeface="黑体" pitchFamily="2" charset="-122"/>
                  </a:rPr>
                  <a:t>REWARD</a:t>
                </a:r>
                <a:r>
                  <a:rPr lang="zh-CN" altLang="en-US" sz="2400" dirty="0" smtClean="0">
                    <a:latin typeface="黑体" pitchFamily="2" charset="-122"/>
                    <a:ea typeface="黑体" pitchFamily="2" charset="-122"/>
                  </a:rPr>
                  <a:t>的估计。</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a:latin typeface="黑体" pitchFamily="2" charset="-122"/>
                  <a:ea typeface="黑体" pitchFamily="2" charset="-122"/>
                </a:endParaRPr>
              </a:p>
              <a:p>
                <a:pPr lvl="0" eaLnBrk="0" fontAlgn="base" hangingPunct="0">
                  <a:spcBef>
                    <a:spcPct val="0"/>
                  </a:spcBef>
                  <a:spcAft>
                    <a:spcPct val="0"/>
                  </a:spcAft>
                </a:pPr>
                <a:r>
                  <a:rPr lang="zh-CN" altLang="en-US" sz="2400" dirty="0" smtClean="0">
                    <a:latin typeface="黑体" pitchFamily="2" charset="-122"/>
                    <a:ea typeface="黑体" pitchFamily="2" charset="-122"/>
                  </a:rPr>
                  <a:t>如何求</a:t>
                </a:r>
                <a14:m>
                  <m:oMath xmlns:m="http://schemas.openxmlformats.org/officeDocument/2006/math">
                    <m:r>
                      <a:rPr lang="en-US" altLang="zh-CN" sz="2400" b="0" i="1" smtClean="0">
                        <a:latin typeface="Cambria Math" panose="02040503050406030204" pitchFamily="18" charset="0"/>
                        <a:ea typeface="黑体" pitchFamily="2" charset="-122"/>
                      </a:rPr>
                      <m:t>𝑉</m:t>
                    </m:r>
                    <m:r>
                      <a:rPr lang="en-US" altLang="zh-CN" sz="2400" b="0" i="1" smtClean="0">
                        <a:latin typeface="Cambria Math" panose="02040503050406030204" pitchFamily="18" charset="0"/>
                        <a:ea typeface="黑体" pitchFamily="2" charset="-122"/>
                      </a:rPr>
                      <m:t>(</m:t>
                    </m:r>
                    <m:r>
                      <a:rPr lang="en-US" altLang="zh-CN" sz="2400" b="0" i="1" smtClean="0">
                        <a:latin typeface="Cambria Math" panose="02040503050406030204" pitchFamily="18" charset="0"/>
                        <a:ea typeface="黑体" pitchFamily="2" charset="-122"/>
                      </a:rPr>
                      <m:t>𝑠</m:t>
                    </m:r>
                    <m:r>
                      <a:rPr lang="en-US" altLang="zh-CN" sz="2400" b="0" i="1" smtClean="0">
                        <a:latin typeface="Cambria Math" panose="02040503050406030204" pitchFamily="18" charset="0"/>
                        <a:ea typeface="黑体" pitchFamily="2" charset="-122"/>
                      </a:rPr>
                      <m:t>)</m:t>
                    </m:r>
                  </m:oMath>
                </a14:m>
                <a:r>
                  <a:rPr lang="zh-CN" altLang="en-US" sz="2400" dirty="0" smtClean="0">
                    <a:latin typeface="黑体" pitchFamily="2" charset="-122"/>
                    <a:ea typeface="黑体" pitchFamily="2" charset="-122"/>
                  </a:rPr>
                  <a:t>呢？也可以采用深度神经网络</a:t>
                </a:r>
                <a:r>
                  <a:rPr lang="en-US" altLang="zh-CN" sz="2400" dirty="0" smtClean="0">
                    <a:latin typeface="黑体" pitchFamily="2" charset="-122"/>
                    <a:ea typeface="黑体" pitchFamily="2" charset="-122"/>
                  </a:rPr>
                  <a:t>,</a:t>
                </a:r>
                <a:r>
                  <a:rPr lang="en-US" altLang="zh-CN" sz="2400" dirty="0">
                    <a:ea typeface="黑体" pitchFamily="2" charset="-122"/>
                  </a:rPr>
                  <a:t> </a:t>
                </a:r>
                <a14:m>
                  <m:oMath xmlns:m="http://schemas.openxmlformats.org/officeDocument/2006/math">
                    <m:r>
                      <a:rPr lang="en-US" altLang="zh-CN" sz="3200" i="1">
                        <a:latin typeface="Cambria Math" panose="02040503050406030204" pitchFamily="18" charset="0"/>
                        <a:ea typeface="黑体" pitchFamily="2" charset="-122"/>
                      </a:rPr>
                      <m:t>𝑉</m:t>
                    </m:r>
                    <m:d>
                      <m:dPr>
                        <m:ctrlPr>
                          <a:rPr lang="en-US" altLang="zh-CN" sz="3200" i="1">
                            <a:latin typeface="Cambria Math" panose="02040503050406030204" pitchFamily="18" charset="0"/>
                            <a:ea typeface="黑体" pitchFamily="2" charset="-122"/>
                          </a:rPr>
                        </m:ctrlPr>
                      </m:dPr>
                      <m:e>
                        <m:r>
                          <a:rPr lang="en-US" altLang="zh-CN" sz="3200" i="1">
                            <a:latin typeface="Cambria Math" panose="02040503050406030204" pitchFamily="18" charset="0"/>
                            <a:ea typeface="黑体" pitchFamily="2" charset="-122"/>
                          </a:rPr>
                          <m:t>𝑠</m:t>
                        </m:r>
                      </m:e>
                    </m:d>
                    <m:r>
                      <a:rPr lang="en-US" altLang="zh-CN" sz="3200" b="0" i="0" smtClean="0">
                        <a:latin typeface="Cambria Math" panose="02040503050406030204" pitchFamily="18" charset="0"/>
                        <a:ea typeface="黑体" pitchFamily="2" charset="-122"/>
                      </a:rPr>
                      <m:t>=</m:t>
                    </m:r>
                    <m:r>
                      <a:rPr lang="en-US" altLang="zh-CN" sz="3200" i="1">
                        <a:latin typeface="Cambria Math" panose="02040503050406030204" pitchFamily="18" charset="0"/>
                        <a:ea typeface="黑体" pitchFamily="2" charset="-122"/>
                      </a:rPr>
                      <m:t>𝑉</m:t>
                    </m:r>
                    <m:r>
                      <a:rPr lang="en-US" altLang="zh-CN" sz="3200" i="1">
                        <a:latin typeface="Cambria Math" panose="02040503050406030204" pitchFamily="18" charset="0"/>
                        <a:ea typeface="黑体" pitchFamily="2" charset="-122"/>
                      </a:rPr>
                      <m:t>(</m:t>
                    </m:r>
                    <m:r>
                      <a:rPr lang="en-US" altLang="zh-CN" sz="3200" i="1">
                        <a:latin typeface="Cambria Math" panose="02040503050406030204" pitchFamily="18" charset="0"/>
                        <a:ea typeface="黑体" pitchFamily="2" charset="-122"/>
                      </a:rPr>
                      <m:t>𝑠</m:t>
                    </m:r>
                    <m:r>
                      <a:rPr lang="en-US" altLang="zh-CN" sz="3200" b="0" i="1" smtClean="0">
                        <a:latin typeface="Cambria Math" panose="02040503050406030204" pitchFamily="18" charset="0"/>
                        <a:ea typeface="黑体" pitchFamily="2" charset="-122"/>
                      </a:rPr>
                      <m:t>,</m:t>
                    </m:r>
                    <m:r>
                      <a:rPr lang="zh-CN" altLang="en-US" sz="2400" i="1">
                        <a:latin typeface="Cambria Math" panose="02040503050406030204" pitchFamily="18" charset="0"/>
                        <a:ea typeface="Cambria Math" panose="02040503050406030204" pitchFamily="18" charset="0"/>
                      </a:rPr>
                      <m:t>𝜃</m:t>
                    </m:r>
                    <m:r>
                      <a:rPr lang="en-US" altLang="zh-CN" sz="3200" i="1">
                        <a:latin typeface="Cambria Math" panose="02040503050406030204" pitchFamily="18" charset="0"/>
                        <a:ea typeface="黑体" pitchFamily="2" charset="-122"/>
                      </a:rPr>
                      <m:t>)</m:t>
                    </m:r>
                  </m:oMath>
                </a14:m>
                <a:endParaRPr lang="en-US" altLang="zh-CN" sz="2400" dirty="0" smtClean="0">
                  <a:latin typeface="黑体" pitchFamily="2" charset="-122"/>
                  <a:ea typeface="黑体" pitchFamily="2" charset="-122"/>
                </a:endParaRPr>
              </a:p>
            </p:txBody>
          </p:sp>
        </mc:Choice>
        <mc:Fallback>
          <p:sp>
            <p:nvSpPr>
              <p:cNvPr id="12" name="Rectangle 5"/>
              <p:cNvSpPr>
                <a:spLocks noRot="1" noChangeAspect="1" noMove="1" noResize="1" noEditPoints="1" noAdjustHandles="1" noChangeArrowheads="1" noChangeShapeType="1" noTextEdit="1"/>
              </p:cNvSpPr>
              <p:nvPr/>
            </p:nvSpPr>
            <p:spPr bwMode="auto">
              <a:xfrm>
                <a:off x="345027" y="5235318"/>
                <a:ext cx="8453946" cy="1323439"/>
              </a:xfrm>
              <a:prstGeom prst="rect">
                <a:avLst/>
              </a:prstGeom>
              <a:blipFill rotWithShape="1">
                <a:blip r:embed="rId6"/>
                <a:stretch>
                  <a:fillRect l="-3" t="-29" r="5" b="3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2" charset="-122"/>
                <a:ea typeface="黑体" pitchFamily="2" charset="-122"/>
              </a:rPr>
              <a:t>Policy gradient</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Picture 7"/>
          <p:cNvPicPr>
            <a:picLocks noChangeAspect="1"/>
          </p:cNvPicPr>
          <p:nvPr/>
        </p:nvPicPr>
        <p:blipFill>
          <a:blip r:embed="rId1"/>
          <a:stretch>
            <a:fillRect/>
          </a:stretch>
        </p:blipFill>
        <p:spPr>
          <a:xfrm>
            <a:off x="3491880" y="1124744"/>
            <a:ext cx="4513799" cy="5623580"/>
          </a:xfrm>
          <a:prstGeom prst="rect">
            <a:avLst/>
          </a:prstGeom>
        </p:spPr>
      </p:pic>
      <p:sp>
        <p:nvSpPr>
          <p:cNvPr id="13" name="Rectangle 5"/>
          <p:cNvSpPr>
            <a:spLocks noChangeArrowheads="1"/>
          </p:cNvSpPr>
          <p:nvPr/>
        </p:nvSpPr>
        <p:spPr bwMode="auto">
          <a:xfrm>
            <a:off x="251520" y="1412776"/>
            <a:ext cx="29972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400" dirty="0" smtClean="0">
                <a:latin typeface="黑体" pitchFamily="2" charset="-122"/>
                <a:ea typeface="黑体" pitchFamily="2" charset="-122"/>
              </a:rPr>
              <a:t>Actor-Critic</a:t>
            </a:r>
            <a:r>
              <a:rPr lang="zh-CN" altLang="en-US" sz="2400" dirty="0" smtClean="0">
                <a:latin typeface="黑体" pitchFamily="2" charset="-122"/>
                <a:ea typeface="黑体" pitchFamily="2" charset="-122"/>
              </a:rPr>
              <a:t>算法：</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2" charset="-122"/>
                <a:ea typeface="黑体" pitchFamily="2" charset="-122"/>
              </a:rPr>
              <a:t>Policy gradient</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Picture 7"/>
          <p:cNvPicPr>
            <a:picLocks noChangeAspect="1"/>
          </p:cNvPicPr>
          <p:nvPr/>
        </p:nvPicPr>
        <p:blipFill>
          <a:blip r:embed="rId1"/>
          <a:stretch>
            <a:fillRect/>
          </a:stretch>
        </p:blipFill>
        <p:spPr>
          <a:xfrm>
            <a:off x="3491880" y="1124744"/>
            <a:ext cx="4513799" cy="5623580"/>
          </a:xfrm>
          <a:prstGeom prst="rect">
            <a:avLst/>
          </a:prstGeom>
        </p:spPr>
      </p:pic>
      <p:sp>
        <p:nvSpPr>
          <p:cNvPr id="13" name="Rectangle 5"/>
          <p:cNvSpPr>
            <a:spLocks noChangeArrowheads="1"/>
          </p:cNvSpPr>
          <p:nvPr/>
        </p:nvSpPr>
        <p:spPr bwMode="auto">
          <a:xfrm>
            <a:off x="251520" y="1412776"/>
            <a:ext cx="29972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en-US" altLang="zh-CN" sz="2400" dirty="0" smtClean="0">
                <a:latin typeface="黑体" pitchFamily="2" charset="-122"/>
                <a:ea typeface="黑体" pitchFamily="2" charset="-122"/>
              </a:rPr>
              <a:t>Actor-Critic</a:t>
            </a:r>
            <a:r>
              <a:rPr lang="zh-CN" altLang="en-US" sz="2400" dirty="0" smtClean="0">
                <a:latin typeface="黑体" pitchFamily="2" charset="-122"/>
                <a:ea typeface="黑体" pitchFamily="2" charset="-122"/>
              </a:rPr>
              <a:t>算法：</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52751" y="170004"/>
            <a:ext cx="8229600" cy="654050"/>
          </a:xfrm>
          <a:prstGeom prst="rect">
            <a:avLst/>
          </a:prstGeom>
          <a:noFill/>
          <a:ln w="9525">
            <a:noFill/>
            <a:miter lim="800000"/>
          </a:ln>
        </p:spPr>
        <p:txBody>
          <a:bodyPr/>
          <a:lstStyle/>
          <a:p>
            <a:pPr eaLnBrk="0" fontAlgn="base" hangingPunct="0">
              <a:spcBef>
                <a:spcPct val="0"/>
              </a:spcBef>
              <a:spcAft>
                <a:spcPct val="0"/>
              </a:spcAft>
              <a:defRPr/>
            </a:pPr>
            <a:r>
              <a:rPr lang="zh-CN" altLang="en-US" sz="4400" b="1" cap="all" dirty="0">
                <a:solidFill>
                  <a:prstClr val="white"/>
                </a:solidFill>
                <a:latin typeface="黑体" pitchFamily="2" charset="-122"/>
                <a:ea typeface="黑体" pitchFamily="2" charset="-122"/>
              </a:rPr>
              <a:t>总结</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5"/>
          <p:cNvSpPr>
            <a:spLocks noChangeArrowheads="1"/>
          </p:cNvSpPr>
          <p:nvPr/>
        </p:nvSpPr>
        <p:spPr bwMode="auto">
          <a:xfrm>
            <a:off x="467544" y="1340768"/>
            <a:ext cx="820891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）目前强化学习的发展</a:t>
            </a:r>
            <a:r>
              <a:rPr lang="zh-CN" altLang="en-US" sz="2400" dirty="0">
                <a:latin typeface="黑体" pitchFamily="2" charset="-122"/>
                <a:ea typeface="黑体" pitchFamily="2" charset="-122"/>
              </a:rPr>
              <a:t>状</a:t>
            </a:r>
            <a:r>
              <a:rPr lang="zh-CN" altLang="en-US" sz="2400" dirty="0" smtClean="0">
                <a:latin typeface="黑体" pitchFamily="2" charset="-122"/>
                <a:ea typeface="黑体" pitchFamily="2" charset="-122"/>
              </a:rPr>
              <a:t>况：在一些特定的任务上达到人的水平或胜过人，但在一些相对复杂的任务上，例如自动驾驶等，和人存在差距。</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a:latin typeface="黑体" pitchFamily="2" charset="-122"/>
              <a:ea typeface="黑体" pitchFamily="2" charset="-122"/>
            </a:endParaRPr>
          </a:p>
          <a:p>
            <a:pPr lvl="0" eaLnBrk="0" fontAlgn="base" hangingPunct="0">
              <a:spcBef>
                <a:spcPct val="0"/>
              </a:spcBef>
              <a:spcAft>
                <a:spcPct val="0"/>
              </a:spcAft>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2</a:t>
            </a:r>
            <a:r>
              <a:rPr lang="zh-CN" altLang="en-US" sz="2400" dirty="0" smtClean="0">
                <a:latin typeface="黑体" pitchFamily="2" charset="-122"/>
                <a:ea typeface="黑体" pitchFamily="2" charset="-122"/>
              </a:rPr>
              <a:t>）和真人的差距，可能不完全归咎于算法，传感器、机械的物理限制等，也是决定性因素。</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a:latin typeface="黑体" pitchFamily="2" charset="-122"/>
              <a:ea typeface="黑体" pitchFamily="2" charset="-122"/>
            </a:endParaRPr>
          </a:p>
          <a:p>
            <a:pPr lvl="0" eaLnBrk="0" fontAlgn="base" hangingPunct="0">
              <a:spcBef>
                <a:spcPct val="0"/>
              </a:spcBef>
              <a:spcAft>
                <a:spcPct val="0"/>
              </a:spcAft>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3</a:t>
            </a:r>
            <a:r>
              <a:rPr lang="zh-CN" altLang="en-US" sz="2400" dirty="0" smtClean="0">
                <a:latin typeface="黑体" pitchFamily="2" charset="-122"/>
                <a:ea typeface="黑体" pitchFamily="2" charset="-122"/>
              </a:rPr>
              <a:t>）机器和人的另一</a:t>
            </a:r>
            <a:r>
              <a:rPr lang="zh-CN" altLang="en-US" sz="2400" dirty="0">
                <a:latin typeface="黑体" pitchFamily="2" charset="-122"/>
                <a:ea typeface="黑体" pitchFamily="2" charset="-122"/>
              </a:rPr>
              <a:t>差</a:t>
            </a:r>
            <a:r>
              <a:rPr lang="zh-CN" altLang="en-US" sz="2400" dirty="0" smtClean="0">
                <a:latin typeface="黑体" pitchFamily="2" charset="-122"/>
                <a:ea typeface="黑体" pitchFamily="2" charset="-122"/>
              </a:rPr>
              <a:t>距是：人有一些基本的概念，依据这些概念，人能只需要很少的训练就能学会很多，但机器只有通过大规模数据，才能学会。</a:t>
            </a:r>
            <a:endParaRPr lang="en-US" altLang="zh-CN" sz="2400" dirty="0" smtClean="0">
              <a:latin typeface="黑体" pitchFamily="2" charset="-122"/>
              <a:ea typeface="黑体" pitchFamily="2" charset="-122"/>
            </a:endParaRPr>
          </a:p>
          <a:p>
            <a:pPr lvl="0" eaLnBrk="0" fontAlgn="base" hangingPunct="0">
              <a:spcBef>
                <a:spcPct val="0"/>
              </a:spcBef>
              <a:spcAft>
                <a:spcPct val="0"/>
              </a:spcAft>
            </a:pPr>
            <a:endParaRPr lang="en-US" altLang="zh-CN" sz="2400" dirty="0">
              <a:latin typeface="黑体" pitchFamily="2" charset="-122"/>
              <a:ea typeface="黑体" pitchFamily="2" charset="-122"/>
            </a:endParaRPr>
          </a:p>
          <a:p>
            <a:pPr lvl="0" eaLnBrk="0" fontAlgn="base" hangingPunct="0">
              <a:spcBef>
                <a:spcPct val="0"/>
              </a:spcBef>
              <a:spcAft>
                <a:spcPct val="0"/>
              </a:spcAft>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4</a:t>
            </a:r>
            <a:r>
              <a:rPr lang="zh-CN" altLang="en-US" sz="2400" dirty="0" smtClean="0">
                <a:latin typeface="黑体" pitchFamily="2" charset="-122"/>
                <a:ea typeface="黑体" pitchFamily="2" charset="-122"/>
              </a:rPr>
              <a:t>）但是，机器速度快，机器永不疲倦，只要有源源不断的数据，在特定的任务上，机器做得比人好，是可以期待的。</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zh-CN" altLang="en-US" sz="4400" b="1" dirty="0">
                <a:solidFill>
                  <a:prstClr val="white"/>
                </a:solidFill>
                <a:latin typeface="Arial" panose="020B0604020202090204" pitchFamily="34" charset="0"/>
              </a:rPr>
              <a:t>参</a:t>
            </a:r>
            <a:r>
              <a:rPr lang="zh-CN" altLang="en-US" sz="4400" b="1" dirty="0" smtClean="0">
                <a:solidFill>
                  <a:prstClr val="white"/>
                </a:solidFill>
                <a:latin typeface="Arial" panose="020B0604020202090204" pitchFamily="34" charset="0"/>
              </a:rPr>
              <a:t>考资料</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3"/>
          <p:cNvSpPr>
            <a:spLocks noGrp="1" noChangeArrowheads="1"/>
          </p:cNvSpPr>
          <p:nvPr>
            <p:ph type="body" idx="4294967295"/>
          </p:nvPr>
        </p:nvSpPr>
        <p:spPr>
          <a:xfrm>
            <a:off x="323528" y="1412776"/>
            <a:ext cx="8162925" cy="5006975"/>
          </a:xfrm>
        </p:spPr>
        <p:txBody>
          <a:bodyPr/>
          <a:lstStyle/>
          <a:p>
            <a:pPr marL="0" indent="0">
              <a:buFont typeface="Wingdings" panose="05000000000000000000" pitchFamily="2" charset="2"/>
              <a:buNone/>
              <a:defRPr/>
            </a:pPr>
            <a:r>
              <a:rPr lang="zh-CN" altLang="en-US" sz="2000" dirty="0"/>
              <a:t>参考书：</a:t>
            </a:r>
            <a:endParaRPr lang="en-US" altLang="zh-CN" sz="2000" dirty="0"/>
          </a:p>
          <a:p>
            <a:pPr marL="0" indent="0">
              <a:buNone/>
              <a:defRPr/>
            </a:pPr>
            <a:r>
              <a:rPr lang="zh-CN" altLang="en-US" sz="2000" dirty="0"/>
              <a:t>（</a:t>
            </a:r>
            <a:r>
              <a:rPr lang="en-US" altLang="zh-CN" sz="2000" dirty="0"/>
              <a:t>1</a:t>
            </a:r>
            <a:r>
              <a:rPr lang="zh-CN" altLang="en-US" sz="2000" dirty="0"/>
              <a:t>）</a:t>
            </a:r>
            <a:r>
              <a:rPr lang="en-US" altLang="zh-CN" sz="2000" dirty="0"/>
              <a:t>Reinforcement Learning an introduction. R. S. Sutton and A. G. </a:t>
            </a:r>
            <a:r>
              <a:rPr lang="en-US" altLang="zh-CN" sz="2000" dirty="0" err="1"/>
              <a:t>Barto</a:t>
            </a:r>
            <a:r>
              <a:rPr lang="en-US" altLang="zh-CN" sz="2000" dirty="0"/>
              <a:t>, </a:t>
            </a:r>
            <a:r>
              <a:rPr lang="en-US" altLang="zh-CN" sz="2000" dirty="0" smtClean="0"/>
              <a:t>2005</a:t>
            </a:r>
            <a:endParaRPr lang="en-US" altLang="zh-CN" sz="2000" dirty="0" smtClean="0"/>
          </a:p>
          <a:p>
            <a:pPr marL="0" indent="0">
              <a:buNone/>
              <a:defRPr/>
            </a:pPr>
            <a:r>
              <a:rPr lang="en-US" altLang="zh-CN" sz="2000" dirty="0" smtClean="0"/>
              <a:t>.</a:t>
            </a:r>
            <a:endParaRPr lang="en-US" altLang="zh-CN" sz="2000" dirty="0"/>
          </a:p>
          <a:p>
            <a:pPr marL="0" indent="0">
              <a:buNone/>
              <a:defRPr/>
            </a:pPr>
            <a:r>
              <a:rPr lang="zh-CN" altLang="en-US" sz="2000" dirty="0" smtClean="0"/>
              <a:t>（</a:t>
            </a:r>
            <a:r>
              <a:rPr lang="en-US" altLang="zh-CN" sz="2000" dirty="0" smtClean="0"/>
              <a:t>2</a:t>
            </a:r>
            <a:r>
              <a:rPr lang="zh-CN" altLang="en-US" sz="2000" dirty="0" smtClean="0"/>
              <a:t>）</a:t>
            </a:r>
            <a:r>
              <a:rPr lang="en-US" altLang="zh-CN" sz="2000" dirty="0" smtClean="0"/>
              <a:t>UCL </a:t>
            </a:r>
            <a:r>
              <a:rPr lang="en-US" altLang="zh-CN" sz="2000" dirty="0"/>
              <a:t>Course on </a:t>
            </a:r>
            <a:r>
              <a:rPr lang="en-US" altLang="zh-CN" sz="2000" dirty="0" smtClean="0"/>
              <a:t>RL, </a:t>
            </a:r>
            <a:r>
              <a:rPr lang="en-US" altLang="zh-CN" sz="2000" dirty="0" smtClean="0">
                <a:hlinkClick r:id="rId1"/>
              </a:rPr>
              <a:t>http</a:t>
            </a:r>
            <a:r>
              <a:rPr lang="en-US" altLang="zh-CN" sz="2000">
                <a:hlinkClick r:id="rId1"/>
              </a:rPr>
              <a:t>://</a:t>
            </a:r>
            <a:r>
              <a:rPr lang="en-US" altLang="zh-CN" sz="2000" smtClean="0">
                <a:hlinkClick r:id="rId1"/>
              </a:rPr>
              <a:t>www0.cs.ucl.ac.uk/staff/d.silver/web/Teaching.html</a:t>
            </a:r>
            <a:endParaRPr lang="en-US" altLang="zh-CN" sz="2000" smtClean="0"/>
          </a:p>
          <a:p>
            <a:pPr marL="0" indent="0">
              <a:buNone/>
              <a:defRPr/>
            </a:pPr>
            <a:endParaRPr lang="en-US" altLang="zh-CN" sz="2000" dirty="0" smtClean="0"/>
          </a:p>
          <a:p>
            <a:pPr marL="0" indent="0">
              <a:buNone/>
              <a:defRPr/>
            </a:pPr>
            <a:r>
              <a:rPr lang="zh-CN" altLang="en-US" sz="2000" dirty="0" smtClean="0"/>
              <a:t>（</a:t>
            </a:r>
            <a:r>
              <a:rPr lang="en-US" altLang="zh-CN" sz="2000" dirty="0" smtClean="0"/>
              <a:t>3</a:t>
            </a:r>
            <a:r>
              <a:rPr lang="zh-CN" altLang="en-US" sz="2000" dirty="0" smtClean="0"/>
              <a:t>）例程程序</a:t>
            </a:r>
            <a:r>
              <a:rPr lang="en-US" altLang="zh-CN" sz="2000" dirty="0" smtClean="0"/>
              <a:t>http</a:t>
            </a:r>
            <a:r>
              <a:rPr lang="en-US" altLang="zh-CN" sz="2000" dirty="0"/>
              <a:t>://karpathy.github.io/2016/05/31/rl/?_utm_source=1-2-2</a:t>
            </a:r>
            <a:endParaRPr lang="en-US" altLang="zh-CN" sz="2000" dirty="0"/>
          </a:p>
          <a:p>
            <a:pPr marL="0" indent="0">
              <a:buNone/>
              <a:defRPr/>
            </a:pPr>
            <a:r>
              <a:rPr lang="en-US" altLang="zh-CN" sz="2000" dirty="0"/>
              <a:t>https://gym.openai.com/https://github.com/openai/gym</a:t>
            </a:r>
            <a:endParaRPr lang="en-US" altLang="zh-CN" sz="2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0"/>
            <a:ext cx="9144000" cy="6858000"/>
          </a:xfrm>
          <a:prstGeom prst="rect">
            <a:avLst/>
          </a:prstGeom>
        </p:spPr>
      </p:pic>
      <p:sp>
        <p:nvSpPr>
          <p:cNvPr id="35842" name="TextBox 6"/>
          <p:cNvSpPr txBox="1">
            <a:spLocks noChangeArrowheads="1"/>
          </p:cNvSpPr>
          <p:nvPr/>
        </p:nvSpPr>
        <p:spPr bwMode="auto">
          <a:xfrm>
            <a:off x="1619672" y="2492896"/>
            <a:ext cx="655272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eaLnBrk="1" fontAlgn="base" hangingPunct="1">
              <a:spcBef>
                <a:spcPct val="0"/>
              </a:spcBef>
              <a:spcAft>
                <a:spcPct val="0"/>
              </a:spcAft>
            </a:pPr>
            <a:r>
              <a:rPr lang="en-US" altLang="zh-CN" sz="4000" b="1" dirty="0" smtClean="0">
                <a:latin typeface="黑体" pitchFamily="2" charset="-122"/>
                <a:ea typeface="黑体" pitchFamily="2" charset="-122"/>
              </a:rPr>
              <a:t>Thank you and comments are welcomed</a:t>
            </a:r>
            <a:endParaRPr lang="en-US" altLang="zh-CN" sz="4000" b="1"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zh-CN" altLang="en-US" sz="4400" b="1" dirty="0">
                <a:solidFill>
                  <a:prstClr val="white"/>
                </a:solidFill>
                <a:latin typeface="Arial" panose="020B0604020202090204" pitchFamily="34" charset="0"/>
              </a:rPr>
              <a:t>一</a:t>
            </a:r>
            <a:r>
              <a:rPr lang="zh-CN" altLang="en-US" sz="4400" b="1" dirty="0" smtClean="0">
                <a:solidFill>
                  <a:prstClr val="white"/>
                </a:solidFill>
                <a:latin typeface="Arial" panose="020B0604020202090204" pitchFamily="34" charset="0"/>
              </a:rPr>
              <a:t>些定义</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Picture 7"/>
          <p:cNvPicPr>
            <a:picLocks noChangeAspect="1"/>
          </p:cNvPicPr>
          <p:nvPr/>
        </p:nvPicPr>
        <p:blipFill>
          <a:blip r:embed="rId1"/>
          <a:stretch>
            <a:fillRect/>
          </a:stretch>
        </p:blipFill>
        <p:spPr>
          <a:xfrm>
            <a:off x="611560" y="1492702"/>
            <a:ext cx="494100" cy="542106"/>
          </a:xfrm>
          <a:prstGeom prst="rect">
            <a:avLst/>
          </a:prstGeom>
        </p:spPr>
      </p:pic>
      <p:pic>
        <p:nvPicPr>
          <p:cNvPr id="9" name="Picture 8"/>
          <p:cNvPicPr>
            <a:picLocks noChangeAspect="1"/>
          </p:cNvPicPr>
          <p:nvPr/>
        </p:nvPicPr>
        <p:blipFill>
          <a:blip r:embed="rId2"/>
          <a:stretch>
            <a:fillRect/>
          </a:stretch>
        </p:blipFill>
        <p:spPr>
          <a:xfrm>
            <a:off x="673612" y="2280772"/>
            <a:ext cx="432048" cy="605998"/>
          </a:xfrm>
          <a:prstGeom prst="rect">
            <a:avLst/>
          </a:prstGeom>
        </p:spPr>
      </p:pic>
      <p:pic>
        <p:nvPicPr>
          <p:cNvPr id="10" name="Picture 9"/>
          <p:cNvPicPr>
            <a:picLocks noChangeAspect="1"/>
          </p:cNvPicPr>
          <p:nvPr/>
        </p:nvPicPr>
        <p:blipFill>
          <a:blip r:embed="rId3"/>
          <a:stretch>
            <a:fillRect/>
          </a:stretch>
        </p:blipFill>
        <p:spPr>
          <a:xfrm>
            <a:off x="673612" y="3098826"/>
            <a:ext cx="512275" cy="512275"/>
          </a:xfrm>
          <a:prstGeom prst="rect">
            <a:avLst/>
          </a:prstGeom>
        </p:spPr>
      </p:pic>
      <p:sp>
        <p:nvSpPr>
          <p:cNvPr id="14" name="Rectangle 5"/>
          <p:cNvSpPr>
            <a:spLocks noChangeArrowheads="1"/>
          </p:cNvSpPr>
          <p:nvPr/>
        </p:nvSpPr>
        <p:spPr bwMode="auto">
          <a:xfrm>
            <a:off x="1105660" y="1492702"/>
            <a:ext cx="3285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t</a:t>
            </a:r>
            <a:r>
              <a:rPr lang="zh-CN" altLang="en-US" sz="2400" dirty="0" smtClean="0">
                <a:latin typeface="黑体" pitchFamily="2" charset="-122"/>
                <a:ea typeface="黑体" pitchFamily="2" charset="-122"/>
              </a:rPr>
              <a:t>时刻的奖励函数值</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5" name="Rectangle 5"/>
          <p:cNvSpPr>
            <a:spLocks noChangeArrowheads="1"/>
          </p:cNvSpPr>
          <p:nvPr/>
        </p:nvSpPr>
        <p:spPr bwMode="auto">
          <a:xfrm>
            <a:off x="1125380" y="2323699"/>
            <a:ext cx="3285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t</a:t>
            </a:r>
            <a:r>
              <a:rPr lang="zh-CN" altLang="en-US" sz="2400" dirty="0" smtClean="0">
                <a:latin typeface="黑体" pitchFamily="2" charset="-122"/>
                <a:ea typeface="黑体" pitchFamily="2" charset="-122"/>
              </a:rPr>
              <a:t>时刻的状态</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6" name="Rectangle 5"/>
          <p:cNvSpPr>
            <a:spLocks noChangeArrowheads="1"/>
          </p:cNvSpPr>
          <p:nvPr/>
        </p:nvSpPr>
        <p:spPr bwMode="auto">
          <a:xfrm>
            <a:off x="1185887" y="3102059"/>
            <a:ext cx="328536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t</a:t>
            </a:r>
            <a:r>
              <a:rPr lang="zh-CN" altLang="en-US" sz="2400" dirty="0" smtClean="0">
                <a:latin typeface="黑体" pitchFamily="2" charset="-122"/>
                <a:ea typeface="黑体" pitchFamily="2" charset="-122"/>
              </a:rPr>
              <a:t>时刻的行为</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2" name="TextBox 11"/>
          <p:cNvSpPr txBox="1"/>
          <p:nvPr/>
        </p:nvSpPr>
        <p:spPr>
          <a:xfrm>
            <a:off x="611560" y="4056050"/>
            <a:ext cx="7416824" cy="461665"/>
          </a:xfrm>
          <a:prstGeom prst="rect">
            <a:avLst/>
          </a:prstGeom>
          <a:noFill/>
        </p:spPr>
        <p:txBody>
          <a:bodyPr wrap="square" rtlCol="0">
            <a:spAutoFit/>
          </a:bodyPr>
          <a:lstStyle/>
          <a:p>
            <a:r>
              <a:rPr lang="zh-CN" altLang="en-US" sz="2400" dirty="0" smtClean="0"/>
              <a:t>在这里，我们假设状态数有限，行为数有限。</a:t>
            </a:r>
            <a:endParaRPr lang="zh-CN" alt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zh-CN" altLang="en-US" sz="4400" b="1" dirty="0">
                <a:solidFill>
                  <a:prstClr val="white"/>
                </a:solidFill>
                <a:latin typeface="Arial" panose="020B0604020202090204" pitchFamily="34" charset="0"/>
              </a:rPr>
              <a:t>一些</a:t>
            </a:r>
            <a:r>
              <a:rPr lang="zh-CN" altLang="en-US" sz="4400" b="1" dirty="0" smtClean="0">
                <a:solidFill>
                  <a:prstClr val="white"/>
                </a:solidFill>
                <a:latin typeface="Arial" panose="020B0604020202090204" pitchFamily="34" charset="0"/>
              </a:rPr>
              <a:t>假设</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5"/>
          <p:cNvSpPr>
            <a:spLocks noChangeArrowheads="1"/>
          </p:cNvSpPr>
          <p:nvPr/>
        </p:nvSpPr>
        <p:spPr bwMode="auto">
          <a:xfrm>
            <a:off x="395536" y="1446535"/>
            <a:ext cx="3106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）马尔可夫假设：</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5" name="Rectangle 5"/>
          <p:cNvSpPr>
            <a:spLocks noChangeArrowheads="1"/>
          </p:cNvSpPr>
          <p:nvPr/>
        </p:nvSpPr>
        <p:spPr bwMode="auto">
          <a:xfrm>
            <a:off x="408608" y="2173657"/>
            <a:ext cx="75477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a:latin typeface="黑体" pitchFamily="2" charset="-122"/>
                <a:ea typeface="黑体" pitchFamily="2" charset="-122"/>
              </a:rPr>
              <a:t>2</a:t>
            </a:r>
            <a:r>
              <a:rPr lang="zh-CN" altLang="en-US" sz="2400" dirty="0" smtClean="0">
                <a:latin typeface="黑体" pitchFamily="2" charset="-122"/>
                <a:ea typeface="黑体" pitchFamily="2" charset="-122"/>
              </a:rPr>
              <a:t>）下一个时刻的状态只与这一时刻的状态以及这一时刻的行为有关：</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2" name="TextBox 11"/>
          <p:cNvSpPr txBox="1"/>
          <p:nvPr/>
        </p:nvSpPr>
        <p:spPr>
          <a:xfrm>
            <a:off x="611560" y="4056050"/>
            <a:ext cx="7416824" cy="830997"/>
          </a:xfrm>
          <a:prstGeom prst="rect">
            <a:avLst/>
          </a:prstGeom>
          <a:noFill/>
        </p:spPr>
        <p:txBody>
          <a:bodyPr wrap="square" rtlCol="0">
            <a:spAutoFit/>
          </a:bodyPr>
          <a:lstStyle/>
          <a:p>
            <a:r>
              <a:rPr lang="zh-CN" altLang="en-US" sz="2400" dirty="0" smtClean="0"/>
              <a:t>（</a:t>
            </a:r>
            <a:r>
              <a:rPr lang="en-US" altLang="zh-CN" sz="2400" dirty="0" smtClean="0"/>
              <a:t>3</a:t>
            </a:r>
            <a:r>
              <a:rPr lang="zh-CN" altLang="en-US" sz="2400" dirty="0" smtClean="0"/>
              <a:t>）下一个时刻的奖励函数值只与这一时刻的状态及这一时刻的行为有关：</a:t>
            </a:r>
            <a:endParaRPr lang="zh-CN" altLang="en-US" sz="2400" dirty="0"/>
          </a:p>
        </p:txBody>
      </p:sp>
      <p:pic>
        <p:nvPicPr>
          <p:cNvPr id="4" name="Picture 3"/>
          <p:cNvPicPr>
            <a:picLocks noChangeAspect="1"/>
          </p:cNvPicPr>
          <p:nvPr/>
        </p:nvPicPr>
        <p:blipFill>
          <a:blip r:embed="rId1"/>
          <a:stretch>
            <a:fillRect/>
          </a:stretch>
        </p:blipFill>
        <p:spPr>
          <a:xfrm>
            <a:off x="3275856" y="1424777"/>
            <a:ext cx="4464496" cy="525349"/>
          </a:xfrm>
          <a:prstGeom prst="rect">
            <a:avLst/>
          </a:prstGeom>
        </p:spPr>
      </p:pic>
      <p:pic>
        <p:nvPicPr>
          <p:cNvPr id="5" name="Picture 4"/>
          <p:cNvPicPr>
            <a:picLocks noChangeAspect="1"/>
          </p:cNvPicPr>
          <p:nvPr/>
        </p:nvPicPr>
        <p:blipFill>
          <a:blip r:embed="rId2"/>
          <a:stretch>
            <a:fillRect/>
          </a:stretch>
        </p:blipFill>
        <p:spPr>
          <a:xfrm>
            <a:off x="1337187" y="3047188"/>
            <a:ext cx="5838028" cy="653596"/>
          </a:xfrm>
          <a:prstGeom prst="rect">
            <a:avLst/>
          </a:prstGeom>
        </p:spPr>
      </p:pic>
      <p:pic>
        <p:nvPicPr>
          <p:cNvPr id="6" name="Picture 5"/>
          <p:cNvPicPr>
            <a:picLocks noChangeAspect="1"/>
          </p:cNvPicPr>
          <p:nvPr/>
        </p:nvPicPr>
        <p:blipFill>
          <a:blip r:embed="rId3"/>
          <a:stretch>
            <a:fillRect/>
          </a:stretch>
        </p:blipFill>
        <p:spPr>
          <a:xfrm>
            <a:off x="1460310" y="5076969"/>
            <a:ext cx="5366906" cy="69954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2" y="306630"/>
            <a:ext cx="8719501"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cap="all" dirty="0" smtClean="0">
                <a:solidFill>
                  <a:prstClr val="white"/>
                </a:solidFill>
                <a:latin typeface="黑体" pitchFamily="2" charset="-122"/>
                <a:ea typeface="黑体" pitchFamily="2" charset="-122"/>
              </a:rPr>
              <a:t>Markov decision Process (MDP)</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5"/>
          <p:cNvSpPr>
            <a:spLocks noChangeArrowheads="1"/>
          </p:cNvSpPr>
          <p:nvPr/>
        </p:nvSpPr>
        <p:spPr bwMode="auto">
          <a:xfrm>
            <a:off x="395536" y="1446535"/>
            <a:ext cx="59766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）在</a:t>
            </a:r>
            <a:r>
              <a:rPr lang="en-US" altLang="zh-CN" sz="2400" dirty="0" smtClean="0">
                <a:latin typeface="黑体" pitchFamily="2" charset="-122"/>
                <a:ea typeface="黑体" pitchFamily="2" charset="-122"/>
              </a:rPr>
              <a:t>t=0</a:t>
            </a:r>
            <a:r>
              <a:rPr lang="zh-CN" altLang="en-US" sz="2400" dirty="0" smtClean="0">
                <a:latin typeface="黑体" pitchFamily="2" charset="-122"/>
                <a:ea typeface="黑体" pitchFamily="2" charset="-122"/>
              </a:rPr>
              <a:t>时候，环境给出一个初始状态</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5" name="Rectangle 5"/>
          <p:cNvSpPr>
            <a:spLocks noChangeArrowheads="1"/>
          </p:cNvSpPr>
          <p:nvPr/>
        </p:nvSpPr>
        <p:spPr bwMode="auto">
          <a:xfrm>
            <a:off x="373832" y="2100621"/>
            <a:ext cx="7547768"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a:t>
            </a:r>
            <a:r>
              <a:rPr lang="en-US" altLang="zh-CN" sz="2400" dirty="0">
                <a:latin typeface="黑体" pitchFamily="2" charset="-122"/>
                <a:ea typeface="黑体" pitchFamily="2" charset="-122"/>
              </a:rPr>
              <a:t>2</a:t>
            </a: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for t=0:end</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a:latin typeface="黑体" pitchFamily="2" charset="-122"/>
                <a:ea typeface="黑体" pitchFamily="2" charset="-122"/>
              </a:rPr>
              <a:t> </a:t>
            </a:r>
            <a:r>
              <a:rPr lang="en-US" altLang="zh-CN" sz="2400" dirty="0" smtClean="0">
                <a:latin typeface="黑体" pitchFamily="2" charset="-122"/>
                <a:ea typeface="黑体" pitchFamily="2" charset="-122"/>
              </a:rPr>
              <a:t>    -- </a:t>
            </a:r>
            <a:r>
              <a:rPr lang="zh-CN" altLang="en-US" sz="2400" dirty="0" smtClean="0">
                <a:latin typeface="黑体" pitchFamily="2" charset="-122"/>
                <a:ea typeface="黑体" pitchFamily="2" charset="-122"/>
              </a:rPr>
              <a:t>智能体选择行为</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a:latin typeface="黑体" pitchFamily="2" charset="-122"/>
                <a:ea typeface="黑体" pitchFamily="2" charset="-122"/>
              </a:rPr>
              <a:t> </a:t>
            </a:r>
            <a:r>
              <a:rPr lang="en-US" altLang="zh-CN" sz="2400" dirty="0" smtClean="0">
                <a:latin typeface="黑体" pitchFamily="2" charset="-122"/>
                <a:ea typeface="黑体" pitchFamily="2" charset="-122"/>
              </a:rPr>
              <a:t>    -- </a:t>
            </a:r>
            <a:r>
              <a:rPr lang="zh-CN" altLang="en-US" sz="2400" dirty="0" smtClean="0">
                <a:latin typeface="黑体" pitchFamily="2" charset="-122"/>
                <a:ea typeface="黑体" pitchFamily="2" charset="-122"/>
              </a:rPr>
              <a:t>环境采样奖励函数</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a:latin typeface="黑体" pitchFamily="2" charset="-122"/>
                <a:ea typeface="黑体" pitchFamily="2" charset="-122"/>
              </a:rPr>
              <a:t> </a:t>
            </a:r>
            <a:r>
              <a:rPr lang="en-US" altLang="zh-CN" sz="2400" dirty="0" smtClean="0">
                <a:latin typeface="黑体" pitchFamily="2" charset="-122"/>
                <a:ea typeface="黑体" pitchFamily="2" charset="-122"/>
              </a:rPr>
              <a:t>    -- </a:t>
            </a:r>
            <a:r>
              <a:rPr lang="zh-CN" altLang="en-US" sz="2400" dirty="0" smtClean="0">
                <a:latin typeface="黑体" pitchFamily="2" charset="-122"/>
                <a:ea typeface="黑体" pitchFamily="2" charset="-122"/>
              </a:rPr>
              <a:t>环境产生下一个状态：</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r>
              <a:rPr lang="en-US" altLang="zh-CN" sz="2400" dirty="0">
                <a:latin typeface="黑体" pitchFamily="2" charset="-122"/>
                <a:ea typeface="黑体" pitchFamily="2" charset="-122"/>
              </a:rPr>
              <a:t> </a:t>
            </a:r>
            <a:r>
              <a:rPr lang="en-US" altLang="zh-CN" sz="2400" dirty="0" smtClean="0">
                <a:latin typeface="黑体" pitchFamily="2" charset="-122"/>
                <a:ea typeface="黑体" pitchFamily="2" charset="-122"/>
              </a:rPr>
              <a:t>    -- </a:t>
            </a:r>
            <a:r>
              <a:rPr lang="zh-CN" altLang="en-US" sz="2400" dirty="0" smtClean="0">
                <a:latin typeface="黑体" pitchFamily="2" charset="-122"/>
                <a:ea typeface="黑体" pitchFamily="2" charset="-122"/>
              </a:rPr>
              <a:t>智能体获得奖励函数  和下一个状态</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pic>
        <p:nvPicPr>
          <p:cNvPr id="7" name="Picture 6"/>
          <p:cNvPicPr>
            <a:picLocks noChangeAspect="1"/>
          </p:cNvPicPr>
          <p:nvPr/>
        </p:nvPicPr>
        <p:blipFill>
          <a:blip r:embed="rId1"/>
          <a:stretch>
            <a:fillRect/>
          </a:stretch>
        </p:blipFill>
        <p:spPr>
          <a:xfrm>
            <a:off x="6084168" y="1542271"/>
            <a:ext cx="1284404" cy="462614"/>
          </a:xfrm>
          <a:prstGeom prst="rect">
            <a:avLst/>
          </a:prstGeom>
        </p:spPr>
      </p:pic>
      <p:pic>
        <p:nvPicPr>
          <p:cNvPr id="8" name="Picture 7"/>
          <p:cNvPicPr>
            <a:picLocks noChangeAspect="1"/>
          </p:cNvPicPr>
          <p:nvPr/>
        </p:nvPicPr>
        <p:blipFill>
          <a:blip r:embed="rId2"/>
          <a:stretch>
            <a:fillRect/>
          </a:stretch>
        </p:blipFill>
        <p:spPr>
          <a:xfrm>
            <a:off x="3851920" y="2529637"/>
            <a:ext cx="329999" cy="467499"/>
          </a:xfrm>
          <a:prstGeom prst="rect">
            <a:avLst/>
          </a:prstGeom>
        </p:spPr>
      </p:pic>
      <p:pic>
        <p:nvPicPr>
          <p:cNvPr id="11" name="Picture 10"/>
          <p:cNvPicPr>
            <a:picLocks noChangeAspect="1"/>
          </p:cNvPicPr>
          <p:nvPr/>
        </p:nvPicPr>
        <p:blipFill>
          <a:blip r:embed="rId3"/>
          <a:stretch>
            <a:fillRect/>
          </a:stretch>
        </p:blipFill>
        <p:spPr>
          <a:xfrm>
            <a:off x="4273227" y="3260702"/>
            <a:ext cx="2115865" cy="431259"/>
          </a:xfrm>
          <a:prstGeom prst="rect">
            <a:avLst/>
          </a:prstGeom>
        </p:spPr>
      </p:pic>
      <p:pic>
        <p:nvPicPr>
          <p:cNvPr id="13" name="Picture 12"/>
          <p:cNvPicPr>
            <a:picLocks noChangeAspect="1"/>
          </p:cNvPicPr>
          <p:nvPr/>
        </p:nvPicPr>
        <p:blipFill>
          <a:blip r:embed="rId4"/>
          <a:stretch>
            <a:fillRect/>
          </a:stretch>
        </p:blipFill>
        <p:spPr>
          <a:xfrm>
            <a:off x="4716016" y="4005064"/>
            <a:ext cx="2484369" cy="418714"/>
          </a:xfrm>
          <a:prstGeom prst="rect">
            <a:avLst/>
          </a:prstGeom>
        </p:spPr>
      </p:pic>
      <p:pic>
        <p:nvPicPr>
          <p:cNvPr id="16" name="Picture 15"/>
          <p:cNvPicPr>
            <a:picLocks noChangeAspect="1"/>
          </p:cNvPicPr>
          <p:nvPr/>
        </p:nvPicPr>
        <p:blipFill>
          <a:blip r:embed="rId5"/>
          <a:stretch>
            <a:fillRect/>
          </a:stretch>
        </p:blipFill>
        <p:spPr>
          <a:xfrm>
            <a:off x="4440314" y="4736881"/>
            <a:ext cx="275702" cy="412484"/>
          </a:xfrm>
          <a:prstGeom prst="rect">
            <a:avLst/>
          </a:prstGeom>
        </p:spPr>
      </p:pic>
      <p:pic>
        <p:nvPicPr>
          <p:cNvPr id="17" name="Picture 16"/>
          <p:cNvPicPr>
            <a:picLocks noChangeAspect="1"/>
          </p:cNvPicPr>
          <p:nvPr/>
        </p:nvPicPr>
        <p:blipFill>
          <a:blip r:embed="rId6"/>
          <a:stretch>
            <a:fillRect/>
          </a:stretch>
        </p:blipFill>
        <p:spPr>
          <a:xfrm>
            <a:off x="6575349" y="4725144"/>
            <a:ext cx="625036" cy="451981"/>
          </a:xfrm>
          <a:prstGeom prst="rect">
            <a:avLst/>
          </a:prstGeom>
        </p:spPr>
      </p:pic>
      <p:sp>
        <p:nvSpPr>
          <p:cNvPr id="19" name="Rectangle 5"/>
          <p:cNvSpPr>
            <a:spLocks noChangeArrowheads="1"/>
          </p:cNvSpPr>
          <p:nvPr/>
        </p:nvSpPr>
        <p:spPr bwMode="auto">
          <a:xfrm>
            <a:off x="730830" y="5382527"/>
            <a:ext cx="77296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我</a:t>
            </a:r>
            <a:r>
              <a:rPr lang="zh-CN" altLang="en-US" sz="2400" dirty="0" smtClean="0">
                <a:latin typeface="黑体" pitchFamily="2" charset="-122"/>
                <a:ea typeface="黑体" pitchFamily="2" charset="-122"/>
              </a:rPr>
              <a:t>们需要学习一个策略（</a:t>
            </a:r>
            <a:r>
              <a:rPr lang="en-US" altLang="zh-CN" sz="2400" dirty="0" smtClean="0">
                <a:latin typeface="黑体" pitchFamily="2" charset="-122"/>
                <a:ea typeface="黑体" pitchFamily="2" charset="-122"/>
              </a:rPr>
              <a:t>Policy</a:t>
            </a:r>
            <a:r>
              <a:rPr lang="zh-CN" altLang="en-US" sz="2400" dirty="0" smtClean="0">
                <a:latin typeface="黑体" pitchFamily="2" charset="-122"/>
                <a:ea typeface="黑体" pitchFamily="2" charset="-122"/>
              </a:rPr>
              <a:t>）   </a:t>
            </a:r>
            <a:r>
              <a:rPr lang="en-US" altLang="zh-CN" sz="2400" dirty="0" smtClean="0">
                <a:latin typeface="黑体" pitchFamily="2" charset="-122"/>
                <a:ea typeface="黑体" pitchFamily="2" charset="-122"/>
              </a:rPr>
              <a:t>, </a:t>
            </a:r>
            <a:r>
              <a:rPr lang="zh-CN" altLang="en-US" sz="2400" dirty="0" smtClean="0">
                <a:latin typeface="黑体" pitchFamily="2" charset="-122"/>
                <a:ea typeface="黑体" pitchFamily="2" charset="-122"/>
              </a:rPr>
              <a:t>这是一个从状态到行为的映射函数，使得最大化累积的奖励。</a:t>
            </a:r>
            <a:endParaRPr lang="en-US" altLang="zh-CN" sz="2400" dirty="0" smtClean="0">
              <a:latin typeface="黑体" pitchFamily="2" charset="-122"/>
              <a:ea typeface="黑体" pitchFamily="2" charset="-122"/>
            </a:endParaRPr>
          </a:p>
        </p:txBody>
      </p:sp>
      <p:pic>
        <p:nvPicPr>
          <p:cNvPr id="18" name="Picture 17"/>
          <p:cNvPicPr>
            <a:picLocks noChangeAspect="1"/>
          </p:cNvPicPr>
          <p:nvPr/>
        </p:nvPicPr>
        <p:blipFill>
          <a:blip r:embed="rId7"/>
          <a:stretch>
            <a:fillRect/>
          </a:stretch>
        </p:blipFill>
        <p:spPr>
          <a:xfrm>
            <a:off x="5331159" y="5437368"/>
            <a:ext cx="444066" cy="46051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zh-CN" altLang="en-US" sz="4400" b="1" dirty="0">
                <a:solidFill>
                  <a:prstClr val="white"/>
                </a:solidFill>
                <a:latin typeface="Arial" panose="020B0604020202090204" pitchFamily="34" charset="0"/>
              </a:rPr>
              <a:t>待</a:t>
            </a:r>
            <a:r>
              <a:rPr lang="zh-CN" altLang="en-US" sz="4400" b="1" dirty="0" smtClean="0">
                <a:solidFill>
                  <a:prstClr val="white"/>
                </a:solidFill>
                <a:latin typeface="Arial" panose="020B0604020202090204" pitchFamily="34" charset="0"/>
              </a:rPr>
              <a:t>优化目标函数</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5"/>
          <p:cNvSpPr>
            <a:spLocks noChangeArrowheads="1"/>
          </p:cNvSpPr>
          <p:nvPr/>
        </p:nvSpPr>
        <p:spPr bwMode="auto">
          <a:xfrm>
            <a:off x="507358" y="1412776"/>
            <a:ext cx="795307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增</a:t>
            </a:r>
            <a:r>
              <a:rPr lang="zh-CN" altLang="en-US" sz="2400" dirty="0" smtClean="0">
                <a:latin typeface="黑体" pitchFamily="2" charset="-122"/>
                <a:ea typeface="黑体" pitchFamily="2" charset="-122"/>
              </a:rPr>
              <a:t>强学习中的待优化目标函数是累积奖励，即一段时间内的奖励函数加权平均值：</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pic>
        <p:nvPicPr>
          <p:cNvPr id="7" name="Picture 6"/>
          <p:cNvPicPr>
            <a:picLocks noChangeAspect="1"/>
          </p:cNvPicPr>
          <p:nvPr/>
        </p:nvPicPr>
        <p:blipFill>
          <a:blip r:embed="rId1"/>
          <a:stretch>
            <a:fillRect/>
          </a:stretch>
        </p:blipFill>
        <p:spPr>
          <a:xfrm>
            <a:off x="1403648" y="2509441"/>
            <a:ext cx="5040560" cy="1041976"/>
          </a:xfrm>
          <a:prstGeom prst="rect">
            <a:avLst/>
          </a:prstGeom>
        </p:spPr>
      </p:pic>
      <p:sp>
        <p:nvSpPr>
          <p:cNvPr id="13" name="Rectangle 5"/>
          <p:cNvSpPr>
            <a:spLocks noChangeArrowheads="1"/>
          </p:cNvSpPr>
          <p:nvPr/>
        </p:nvSpPr>
        <p:spPr bwMode="auto">
          <a:xfrm>
            <a:off x="755576" y="4005064"/>
            <a:ext cx="4464496" cy="47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在这里，</a:t>
            </a:r>
            <a:r>
              <a:rPr lang="en-US" altLang="zh-CN" sz="2400" dirty="0" smtClean="0">
                <a:latin typeface="黑体" pitchFamily="2" charset="-122"/>
                <a:ea typeface="黑体" pitchFamily="2" charset="-122"/>
              </a:rPr>
              <a:t>GAMMA</a:t>
            </a:r>
            <a:r>
              <a:rPr lang="zh-CN" altLang="en-US" sz="2400" dirty="0" smtClean="0">
                <a:latin typeface="黑体" pitchFamily="2" charset="-122"/>
                <a:ea typeface="黑体" pitchFamily="2" charset="-122"/>
              </a:rPr>
              <a:t>是一个衰减项。</a:t>
            </a:r>
            <a:endParaRPr lang="en-US" altLang="zh-CN" sz="2400" dirty="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5"/>
          <p:cNvSpPr>
            <a:spLocks noChangeArrowheads="1"/>
          </p:cNvSpPr>
          <p:nvPr/>
        </p:nvSpPr>
        <p:spPr bwMode="auto">
          <a:xfrm>
            <a:off x="507358" y="1597442"/>
            <a:ext cx="79530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增</a:t>
            </a:r>
            <a:r>
              <a:rPr lang="zh-CN" altLang="en-US" sz="2400" dirty="0" smtClean="0">
                <a:latin typeface="黑体" pitchFamily="2" charset="-122"/>
                <a:ea typeface="黑体" pitchFamily="2" charset="-122"/>
              </a:rPr>
              <a:t>强学习中已经知道的的函数是：</a:t>
            </a:r>
            <a:endParaRPr lang="en-US" altLang="zh-CN" sz="2400" dirty="0" smtClean="0">
              <a:latin typeface="黑体" pitchFamily="2" charset="-122"/>
              <a:ea typeface="黑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2400" dirty="0" smtClean="0">
              <a:latin typeface="黑体" pitchFamily="2" charset="-122"/>
              <a:ea typeface="黑体" pitchFamily="2" charset="-122"/>
            </a:endParaRPr>
          </a:p>
        </p:txBody>
      </p:sp>
      <p:sp>
        <p:nvSpPr>
          <p:cNvPr id="13" name="Rectangle 5"/>
          <p:cNvSpPr>
            <a:spLocks noChangeArrowheads="1"/>
          </p:cNvSpPr>
          <p:nvPr/>
        </p:nvSpPr>
        <p:spPr bwMode="auto">
          <a:xfrm>
            <a:off x="507358" y="3113369"/>
            <a:ext cx="4464496" cy="470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需要学习的函数是：</a:t>
            </a:r>
            <a:endParaRPr lang="en-US" altLang="zh-CN" sz="2400" dirty="0" smtClean="0">
              <a:latin typeface="黑体" pitchFamily="2" charset="-122"/>
              <a:ea typeface="黑体" pitchFamily="2" charset="-122"/>
            </a:endParaRPr>
          </a:p>
        </p:txBody>
      </p:sp>
      <p:pic>
        <p:nvPicPr>
          <p:cNvPr id="8" name="Picture 7"/>
          <p:cNvPicPr>
            <a:picLocks noChangeAspect="1"/>
          </p:cNvPicPr>
          <p:nvPr/>
        </p:nvPicPr>
        <p:blipFill>
          <a:blip r:embed="rId1"/>
          <a:stretch>
            <a:fillRect/>
          </a:stretch>
        </p:blipFill>
        <p:spPr>
          <a:xfrm>
            <a:off x="1652986" y="3738034"/>
            <a:ext cx="5838028" cy="653596"/>
          </a:xfrm>
          <a:prstGeom prst="rect">
            <a:avLst/>
          </a:prstGeom>
        </p:spPr>
      </p:pic>
      <p:pic>
        <p:nvPicPr>
          <p:cNvPr id="9" name="Picture 8"/>
          <p:cNvPicPr>
            <a:picLocks noChangeAspect="1"/>
          </p:cNvPicPr>
          <p:nvPr/>
        </p:nvPicPr>
        <p:blipFill>
          <a:blip r:embed="rId2"/>
          <a:stretch>
            <a:fillRect/>
          </a:stretch>
        </p:blipFill>
        <p:spPr>
          <a:xfrm>
            <a:off x="1619672" y="2260117"/>
            <a:ext cx="5366906" cy="699544"/>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Rectangle 5"/>
          <p:cNvSpPr>
            <a:spLocks noChangeArrowheads="1"/>
          </p:cNvSpPr>
          <p:nvPr/>
        </p:nvSpPr>
        <p:spPr bwMode="auto">
          <a:xfrm>
            <a:off x="467544" y="1414327"/>
            <a:ext cx="79530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a:latin typeface="黑体" pitchFamily="2" charset="-122"/>
                <a:ea typeface="黑体" pitchFamily="2" charset="-122"/>
              </a:rPr>
              <a:t>根</a:t>
            </a:r>
            <a:r>
              <a:rPr lang="zh-CN" altLang="en-US" sz="2400" dirty="0" smtClean="0">
                <a:latin typeface="黑体" pitchFamily="2" charset="-122"/>
                <a:ea typeface="黑体" pitchFamily="2" charset="-122"/>
              </a:rPr>
              <a:t>据一个</a:t>
            </a:r>
            <a:r>
              <a:rPr lang="zh-CN" altLang="en-US" sz="2400" dirty="0">
                <a:latin typeface="黑体" pitchFamily="2" charset="-122"/>
                <a:ea typeface="黑体" pitchFamily="2" charset="-122"/>
              </a:rPr>
              <a:t>决</a:t>
            </a:r>
            <a:r>
              <a:rPr lang="zh-CN" altLang="en-US" sz="2400" dirty="0" smtClean="0">
                <a:latin typeface="黑体" pitchFamily="2" charset="-122"/>
                <a:ea typeface="黑体" pitchFamily="2" charset="-122"/>
              </a:rPr>
              <a:t>策机制（</a:t>
            </a:r>
            <a:r>
              <a:rPr lang="en-US" altLang="zh-CN" sz="2400" dirty="0" smtClean="0">
                <a:latin typeface="黑体" pitchFamily="2" charset="-122"/>
                <a:ea typeface="黑体" pitchFamily="2" charset="-122"/>
              </a:rPr>
              <a:t>Policy</a:t>
            </a:r>
            <a:r>
              <a:rPr lang="zh-CN" altLang="en-US" sz="2400" dirty="0" smtClean="0">
                <a:latin typeface="黑体" pitchFamily="2" charset="-122"/>
                <a:ea typeface="黑体" pitchFamily="2" charset="-122"/>
              </a:rPr>
              <a:t>），我们可以获得一条路径：</a:t>
            </a:r>
            <a:endParaRPr lang="en-US" altLang="zh-CN" sz="2400" dirty="0" smtClean="0">
              <a:latin typeface="黑体" pitchFamily="2" charset="-122"/>
              <a:ea typeface="黑体" pitchFamily="2" charset="-122"/>
            </a:endParaRPr>
          </a:p>
        </p:txBody>
      </p:sp>
      <p:sp>
        <p:nvSpPr>
          <p:cNvPr id="13" name="Rectangle 5"/>
          <p:cNvSpPr>
            <a:spLocks noChangeArrowheads="1"/>
          </p:cNvSpPr>
          <p:nvPr/>
        </p:nvSpPr>
        <p:spPr bwMode="auto">
          <a:xfrm>
            <a:off x="467543" y="2569733"/>
            <a:ext cx="79530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定义</a:t>
            </a:r>
            <a:r>
              <a:rPr lang="en-US" altLang="zh-CN" sz="2400" dirty="0" smtClean="0">
                <a:latin typeface="黑体" pitchFamily="2" charset="-122"/>
                <a:ea typeface="黑体" pitchFamily="2" charset="-122"/>
              </a:rPr>
              <a:t>1</a:t>
            </a:r>
            <a:r>
              <a:rPr lang="zh-CN" altLang="en-US" sz="2400" dirty="0" smtClean="0">
                <a:latin typeface="黑体" pitchFamily="2" charset="-122"/>
                <a:ea typeface="黑体" pitchFamily="2" charset="-122"/>
              </a:rPr>
              <a:t>：估值函数（</a:t>
            </a:r>
            <a:r>
              <a:rPr lang="en-US" altLang="zh-CN" sz="2400" dirty="0" smtClean="0">
                <a:latin typeface="黑体" pitchFamily="2" charset="-122"/>
                <a:ea typeface="黑体" pitchFamily="2" charset="-122"/>
              </a:rPr>
              <a:t>Value Function</a:t>
            </a:r>
            <a:r>
              <a:rPr lang="zh-CN" altLang="en-US" sz="2400" dirty="0" smtClean="0">
                <a:latin typeface="黑体" pitchFamily="2" charset="-122"/>
                <a:ea typeface="黑体" pitchFamily="2" charset="-122"/>
              </a:rPr>
              <a:t>）是衡量某个状态最终能获得多少累积奖励的函数</a:t>
            </a:r>
            <a:r>
              <a:rPr lang="en-US" altLang="zh-CN" sz="2400" dirty="0" smtClean="0">
                <a:latin typeface="黑体" pitchFamily="2" charset="-122"/>
                <a:ea typeface="黑体" pitchFamily="2" charset="-122"/>
              </a:rPr>
              <a:t>:</a:t>
            </a:r>
            <a:endParaRPr lang="en-US" altLang="zh-CN" sz="2400" dirty="0" smtClean="0">
              <a:latin typeface="黑体" pitchFamily="2" charset="-122"/>
              <a:ea typeface="黑体" pitchFamily="2" charset="-122"/>
            </a:endParaRPr>
          </a:p>
        </p:txBody>
      </p:sp>
      <p:pic>
        <p:nvPicPr>
          <p:cNvPr id="4" name="Picture 3"/>
          <p:cNvPicPr>
            <a:picLocks noChangeAspect="1"/>
          </p:cNvPicPr>
          <p:nvPr/>
        </p:nvPicPr>
        <p:blipFill>
          <a:blip r:embed="rId1"/>
          <a:stretch>
            <a:fillRect/>
          </a:stretch>
        </p:blipFill>
        <p:spPr>
          <a:xfrm>
            <a:off x="2699792" y="1956145"/>
            <a:ext cx="3744416" cy="553296"/>
          </a:xfrm>
          <a:prstGeom prst="rect">
            <a:avLst/>
          </a:prstGeom>
        </p:spPr>
      </p:pic>
      <p:pic>
        <p:nvPicPr>
          <p:cNvPr id="5" name="Picture 4"/>
          <p:cNvPicPr>
            <a:picLocks noChangeAspect="1"/>
          </p:cNvPicPr>
          <p:nvPr/>
        </p:nvPicPr>
        <p:blipFill>
          <a:blip r:embed="rId2"/>
          <a:stretch>
            <a:fillRect/>
          </a:stretch>
        </p:blipFill>
        <p:spPr>
          <a:xfrm>
            <a:off x="2730128" y="3456602"/>
            <a:ext cx="2994000" cy="914198"/>
          </a:xfrm>
          <a:prstGeom prst="rect">
            <a:avLst/>
          </a:prstGeom>
        </p:spPr>
      </p:pic>
      <p:sp>
        <p:nvSpPr>
          <p:cNvPr id="10" name="Rectangle 5"/>
          <p:cNvSpPr>
            <a:spLocks noChangeArrowheads="1"/>
          </p:cNvSpPr>
          <p:nvPr/>
        </p:nvSpPr>
        <p:spPr bwMode="auto">
          <a:xfrm>
            <a:off x="500210" y="4285594"/>
            <a:ext cx="792040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en-US" sz="2400" dirty="0" smtClean="0">
                <a:latin typeface="黑体" pitchFamily="2" charset="-122"/>
                <a:ea typeface="黑体" pitchFamily="2" charset="-122"/>
              </a:rPr>
              <a:t>定义</a:t>
            </a:r>
            <a:r>
              <a:rPr lang="en-US" altLang="zh-CN" sz="2400" dirty="0">
                <a:latin typeface="黑体" pitchFamily="2" charset="-122"/>
                <a:ea typeface="黑体" pitchFamily="2" charset="-122"/>
              </a:rPr>
              <a:t>2</a:t>
            </a:r>
            <a:r>
              <a:rPr lang="zh-CN" altLang="en-US" sz="2400" dirty="0" smtClean="0">
                <a:latin typeface="黑体" pitchFamily="2" charset="-122"/>
                <a:ea typeface="黑体" pitchFamily="2" charset="-122"/>
              </a:rPr>
              <a:t>：</a:t>
            </a:r>
            <a:r>
              <a:rPr lang="en-US" altLang="zh-CN" sz="2400" dirty="0" smtClean="0">
                <a:latin typeface="黑体" pitchFamily="2" charset="-122"/>
                <a:ea typeface="黑体" pitchFamily="2" charset="-122"/>
              </a:rPr>
              <a:t>Q</a:t>
            </a:r>
            <a:r>
              <a:rPr lang="zh-CN" altLang="en-US" sz="2400" dirty="0" smtClean="0">
                <a:latin typeface="黑体" pitchFamily="2" charset="-122"/>
                <a:ea typeface="黑体" pitchFamily="2" charset="-122"/>
              </a:rPr>
              <a:t>函数是衡量某个状态下采取某个行为后，最终能获得多少累积奖励的函数：</a:t>
            </a:r>
            <a:endParaRPr lang="en-US" altLang="zh-CN" sz="2400" dirty="0" smtClean="0">
              <a:latin typeface="黑体" pitchFamily="2" charset="-122"/>
              <a:ea typeface="黑体" pitchFamily="2" charset="-122"/>
            </a:endParaRPr>
          </a:p>
        </p:txBody>
      </p:sp>
      <p:pic>
        <p:nvPicPr>
          <p:cNvPr id="6" name="Picture 5"/>
          <p:cNvPicPr>
            <a:picLocks noChangeAspect="1"/>
          </p:cNvPicPr>
          <p:nvPr/>
        </p:nvPicPr>
        <p:blipFill>
          <a:blip r:embed="rId3"/>
          <a:stretch>
            <a:fillRect/>
          </a:stretch>
        </p:blipFill>
        <p:spPr>
          <a:xfrm>
            <a:off x="1806040" y="5199792"/>
            <a:ext cx="4842176" cy="1051444"/>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2" name="标题 1"/>
          <p:cNvSpPr txBox="1"/>
          <p:nvPr/>
        </p:nvSpPr>
        <p:spPr bwMode="auto">
          <a:xfrm>
            <a:off x="28963" y="306630"/>
            <a:ext cx="8229600" cy="654050"/>
          </a:xfrm>
          <a:prstGeom prst="rect">
            <a:avLst/>
          </a:prstGeom>
          <a:noFill/>
          <a:ln w="9525">
            <a:noFill/>
            <a:miter lim="800000"/>
          </a:ln>
        </p:spPr>
        <p:txBody>
          <a:bodyPr/>
          <a:lstStyle/>
          <a:p>
            <a:pPr eaLnBrk="0" fontAlgn="base" hangingPunct="0">
              <a:spcBef>
                <a:spcPct val="0"/>
              </a:spcBef>
              <a:spcAft>
                <a:spcPct val="0"/>
              </a:spcAft>
              <a:defRPr/>
            </a:pPr>
            <a:r>
              <a:rPr lang="en-US" altLang="zh-CN" sz="4400" b="1" dirty="0" smtClean="0">
                <a:solidFill>
                  <a:prstClr val="white"/>
                </a:solidFill>
                <a:latin typeface="Arial" panose="020B0604020202090204" pitchFamily="34" charset="0"/>
              </a:rPr>
              <a:t>Q-learning</a:t>
            </a:r>
            <a:endParaRPr lang="zh-CN" altLang="en-US" sz="4400" b="1" cap="all" dirty="0">
              <a:solidFill>
                <a:prstClr val="white"/>
              </a:solidFill>
              <a:latin typeface="黑体" pitchFamily="2" charset="-122"/>
              <a:ea typeface="黑体" pitchFamily="2" charset="-122"/>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 name="Picture 7"/>
          <p:cNvPicPr>
            <a:picLocks noChangeAspect="1"/>
          </p:cNvPicPr>
          <p:nvPr/>
        </p:nvPicPr>
        <p:blipFill>
          <a:blip r:embed="rId1"/>
          <a:stretch>
            <a:fillRect/>
          </a:stretch>
        </p:blipFill>
        <p:spPr>
          <a:xfrm>
            <a:off x="2339752" y="1124744"/>
            <a:ext cx="4536504" cy="553019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蝴蝶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蝴蝶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3248</Words>
  <Application>WPS 演示</Application>
  <PresentationFormat>On-screen Show (4:3)</PresentationFormat>
  <Paragraphs>231</Paragraphs>
  <Slides>29</Slides>
  <Notes>28</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29</vt:i4>
      </vt:variant>
    </vt:vector>
  </HeadingPairs>
  <TitlesOfParts>
    <vt:vector size="47" baseType="lpstr">
      <vt:lpstr>Arial</vt:lpstr>
      <vt:lpstr>方正书宋_GBK</vt:lpstr>
      <vt:lpstr>Wingdings</vt:lpstr>
      <vt:lpstr>黑体</vt:lpstr>
      <vt:lpstr>汉仪中黑KW</vt:lpstr>
      <vt:lpstr>Times New Roman</vt:lpstr>
      <vt:lpstr>Arial Unicode MS</vt:lpstr>
      <vt:lpstr>华文楷体</vt:lpstr>
      <vt:lpstr>宋体</vt:lpstr>
      <vt:lpstr>汉仪书宋二KW</vt:lpstr>
      <vt:lpstr>Cambria Math</vt:lpstr>
      <vt:lpstr>微软雅黑</vt:lpstr>
      <vt:lpstr>汉仪旗黑KW</vt:lpstr>
      <vt:lpstr>宋体</vt:lpstr>
      <vt:lpstr>Calibri</vt:lpstr>
      <vt:lpstr>Helvetica Neue</vt:lpstr>
      <vt:lpstr>蝴蝶飞</vt:lpstr>
      <vt:lpstr>1_蝴蝶飞</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Haoji Hu</dc:creator>
  <cp:lastModifiedBy>assassinq</cp:lastModifiedBy>
  <cp:revision>751</cp:revision>
  <dcterms:created xsi:type="dcterms:W3CDTF">2020-07-20T11:06:15Z</dcterms:created>
  <dcterms:modified xsi:type="dcterms:W3CDTF">2020-07-20T11:06:15Z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2052-2.3.1.3761</vt:lpwstr>
  </property>
</Properties>
</file>